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0" r:id="rId3"/>
    <p:sldId id="275" r:id="rId4"/>
    <p:sldId id="258" r:id="rId5"/>
    <p:sldId id="261" r:id="rId6"/>
    <p:sldId id="262" r:id="rId7"/>
    <p:sldId id="264" r:id="rId8"/>
    <p:sldId id="266" r:id="rId9"/>
    <p:sldId id="269" r:id="rId10"/>
    <p:sldId id="276" r:id="rId11"/>
    <p:sldId id="274" r:id="rId12"/>
    <p:sldId id="273" r:id="rId13"/>
    <p:sldId id="272" r:id="rId14"/>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66"/>
    <a:srgbClr val="1D3A8B"/>
    <a:srgbClr val="1A347D"/>
    <a:srgbClr val="99CC00"/>
    <a:srgbClr val="339933"/>
    <a:srgbClr val="0033CC"/>
    <a:srgbClr val="E997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2" d="100"/>
          <a:sy n="82" d="100"/>
        </p:scale>
        <p:origin x="-1806" y="-6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5"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omarova\Desktop\&#1042;&#1040;&#1046;&#1053;&#1054;!\&#1060;&#1083;&#1072;&#1075;&#1080;%20&#1084;&#1080;&#1088;&#1072;\&#1086;&#1090;&#1088;&#1072;&#1089;&#1083;&#1080;%20&#1075;&#1088;&#1072;&#1092;&#1080;&#108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63825798228115171"/>
          <c:y val="0.40584532297435932"/>
          <c:w val="0.33590330216750214"/>
          <c:h val="0.60185185185185197"/>
        </c:manualLayout>
      </c:layout>
      <c:pieChart>
        <c:varyColors val="1"/>
        <c:ser>
          <c:idx val="0"/>
          <c:order val="0"/>
          <c:explosion val="25"/>
          <c:dPt>
            <c:idx val="0"/>
            <c:explosion val="3"/>
          </c:dPt>
          <c:dPt>
            <c:idx val="1"/>
            <c:explosion val="3"/>
          </c:dPt>
          <c:dPt>
            <c:idx val="2"/>
            <c:explosion val="2"/>
          </c:dPt>
          <c:dLbls>
            <c:showVal val="1"/>
            <c:showLeaderLines val="1"/>
          </c:dLbls>
          <c:cat>
            <c:strRef>
              <c:f>Лист1!$A$1:$A$3</c:f>
              <c:strCache>
                <c:ptCount val="3"/>
                <c:pt idx="0">
                  <c:v>Производитель                              </c:v>
                </c:pt>
                <c:pt idx="1">
                  <c:v>Предприятие оптовой торговли  </c:v>
                </c:pt>
                <c:pt idx="2">
                  <c:v>Услуги / Сервис / Ремонт               </c:v>
                </c:pt>
              </c:strCache>
            </c:strRef>
          </c:cat>
          <c:val>
            <c:numRef>
              <c:f>Лист1!$B$1:$B$3</c:f>
              <c:numCache>
                <c:formatCode>0%</c:formatCode>
                <c:ptCount val="3"/>
                <c:pt idx="0">
                  <c:v>0.44000000000000006</c:v>
                </c:pt>
                <c:pt idx="1">
                  <c:v>0.34000000000000008</c:v>
                </c:pt>
                <c:pt idx="2">
                  <c:v>0.14000000000000001</c:v>
                </c:pt>
              </c:numCache>
            </c:numRef>
          </c:val>
        </c:ser>
        <c:dLbls/>
        <c:firstSliceAng val="0"/>
      </c:pieChart>
    </c:plotArea>
    <c:legend>
      <c:legendPos val="r"/>
      <c:layout>
        <c:manualLayout>
          <c:xMode val="edge"/>
          <c:yMode val="edge"/>
          <c:x val="9.5864889966745401E-2"/>
          <c:y val="0.62326762356458243"/>
          <c:w val="0.46569259456308665"/>
          <c:h val="0.32376080204375668"/>
        </c:manualLayout>
      </c:layout>
      <c:txPr>
        <a:bodyPr/>
        <a:lstStyle/>
        <a:p>
          <a:pPr>
            <a:defRPr sz="1100"/>
          </a:pPr>
          <a:endParaRPr lang="ru-RU"/>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51468539621423193"/>
          <c:y val="2.3427414757003252E-2"/>
          <c:w val="0.48531460378576818"/>
          <c:h val="0.88372644669852196"/>
        </c:manualLayout>
      </c:layout>
      <c:barChart>
        <c:barDir val="bar"/>
        <c:grouping val="clustered"/>
        <c:ser>
          <c:idx val="0"/>
          <c:order val="0"/>
          <c:dLbls>
            <c:showVal val="1"/>
          </c:dLbls>
          <c:cat>
            <c:strRef>
              <c:f>Лист1!$A$1:$A$10</c:f>
              <c:strCache>
                <c:ptCount val="10"/>
                <c:pt idx="0">
                  <c:v>Транспорт / Логистика</c:v>
                </c:pt>
                <c:pt idx="1">
                  <c:v>Металлургия</c:v>
                </c:pt>
                <c:pt idx="2">
                  <c:v>Приборостроение</c:v>
                </c:pt>
                <c:pt idx="3">
                  <c:v>Нефтегазовая промышленность</c:v>
                </c:pt>
                <c:pt idx="4">
                  <c:v>Химическая промышленность</c:v>
                </c:pt>
                <c:pt idx="5">
                  <c:v>Машиностроение </c:v>
                </c:pt>
                <c:pt idx="6">
                  <c:v>Связь и телекоммуникации </c:v>
                </c:pt>
                <c:pt idx="7">
                  <c:v>Строительство </c:v>
                </c:pt>
                <c:pt idx="8">
                  <c:v>Электротехника </c:v>
                </c:pt>
                <c:pt idx="9">
                  <c:v>Энергетика / Электросети</c:v>
                </c:pt>
              </c:strCache>
            </c:strRef>
          </c:cat>
          <c:val>
            <c:numRef>
              <c:f>Лист1!$B$1:$B$10</c:f>
              <c:numCache>
                <c:formatCode>0%</c:formatCode>
                <c:ptCount val="10"/>
                <c:pt idx="0">
                  <c:v>0.05</c:v>
                </c:pt>
                <c:pt idx="1">
                  <c:v>0.05</c:v>
                </c:pt>
                <c:pt idx="2">
                  <c:v>0.05</c:v>
                </c:pt>
                <c:pt idx="3">
                  <c:v>6.0000000000000005E-2</c:v>
                </c:pt>
                <c:pt idx="4">
                  <c:v>8.0000000000000016E-2</c:v>
                </c:pt>
                <c:pt idx="5">
                  <c:v>9.0000000000000011E-2</c:v>
                </c:pt>
                <c:pt idx="6">
                  <c:v>0.15000000000000002</c:v>
                </c:pt>
                <c:pt idx="7">
                  <c:v>0.17</c:v>
                </c:pt>
                <c:pt idx="8">
                  <c:v>0.36000000000000004</c:v>
                </c:pt>
                <c:pt idx="9">
                  <c:v>0.4</c:v>
                </c:pt>
              </c:numCache>
            </c:numRef>
          </c:val>
        </c:ser>
        <c:dLbls/>
        <c:axId val="54782208"/>
        <c:axId val="54784000"/>
      </c:barChart>
      <c:catAx>
        <c:axId val="54782208"/>
        <c:scaling>
          <c:orientation val="minMax"/>
        </c:scaling>
        <c:axPos val="l"/>
        <c:tickLblPos val="nextTo"/>
        <c:crossAx val="54784000"/>
        <c:crosses val="autoZero"/>
        <c:auto val="1"/>
        <c:lblAlgn val="ctr"/>
        <c:lblOffset val="100"/>
      </c:catAx>
      <c:valAx>
        <c:axId val="54784000"/>
        <c:scaling>
          <c:orientation val="minMax"/>
        </c:scaling>
        <c:delete val="1"/>
        <c:axPos val="b"/>
        <c:numFmt formatCode="0%" sourceLinked="1"/>
        <c:tickLblPos val="none"/>
        <c:crossAx val="54782208"/>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96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968"/>
          </a:xfrm>
          <a:prstGeom prst="rect">
            <a:avLst/>
          </a:prstGeom>
        </p:spPr>
        <p:txBody>
          <a:bodyPr vert="horz" lIns="91440" tIns="45720" rIns="91440" bIns="45720" rtlCol="0"/>
          <a:lstStyle>
            <a:lvl1pPr algn="r">
              <a:defRPr sz="1200"/>
            </a:lvl1pPr>
          </a:lstStyle>
          <a:p>
            <a:fld id="{127AB7D7-1FCF-4989-88EC-5F7FBA680F9E}" type="datetimeFigureOut">
              <a:rPr lang="ru-RU" smtClean="0"/>
              <a:pPr/>
              <a:t>14.04.2015</a:t>
            </a:fld>
            <a:endParaRPr lang="ru-RU"/>
          </a:p>
        </p:txBody>
      </p:sp>
      <p:sp>
        <p:nvSpPr>
          <p:cNvPr id="4" name="Образ слайда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5631"/>
            <a:ext cx="5438775" cy="44679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672"/>
            <a:ext cx="2946400" cy="49696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672"/>
            <a:ext cx="2946400" cy="496967"/>
          </a:xfrm>
          <a:prstGeom prst="rect">
            <a:avLst/>
          </a:prstGeom>
        </p:spPr>
        <p:txBody>
          <a:bodyPr vert="horz" lIns="91440" tIns="45720" rIns="91440" bIns="45720" rtlCol="0" anchor="b"/>
          <a:lstStyle>
            <a:lvl1pPr algn="r">
              <a:defRPr sz="1200"/>
            </a:lvl1pPr>
          </a:lstStyle>
          <a:p>
            <a:fld id="{FE73B9CF-2EF9-40A4-86E3-F16B3B6B19FA}" type="slidenum">
              <a:rPr lang="ru-RU" smtClean="0"/>
              <a:pPr/>
              <a:t>‹#›</a:t>
            </a:fld>
            <a:endParaRPr lang="ru-RU"/>
          </a:p>
        </p:txBody>
      </p:sp>
    </p:spTree>
    <p:extLst>
      <p:ext uri="{BB962C8B-B14F-4D97-AF65-F5344CB8AC3E}">
        <p14:creationId xmlns:p14="http://schemas.microsoft.com/office/powerpoint/2010/main" xmlns="" val="2952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E73B9CF-2EF9-40A4-86E3-F16B3B6B19FA}" type="slidenum">
              <a:rPr lang="ru-RU" smtClean="0"/>
              <a:pPr/>
              <a:t>2</a:t>
            </a:fld>
            <a:endParaRPr lang="ru-RU"/>
          </a:p>
        </p:txBody>
      </p:sp>
    </p:spTree>
    <p:extLst>
      <p:ext uri="{BB962C8B-B14F-4D97-AF65-F5344CB8AC3E}">
        <p14:creationId xmlns:p14="http://schemas.microsoft.com/office/powerpoint/2010/main" xmlns="" val="1187038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E73B9CF-2EF9-40A4-86E3-F16B3B6B19FA}" type="slidenum">
              <a:rPr lang="ru-RU" smtClean="0"/>
              <a:pPr/>
              <a:t>3</a:t>
            </a:fld>
            <a:endParaRPr lang="ru-RU"/>
          </a:p>
        </p:txBody>
      </p:sp>
    </p:spTree>
    <p:extLst>
      <p:ext uri="{BB962C8B-B14F-4D97-AF65-F5344CB8AC3E}">
        <p14:creationId xmlns:p14="http://schemas.microsoft.com/office/powerpoint/2010/main" xmlns="" val="118703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E73B9CF-2EF9-40A4-86E3-F16B3B6B19FA}" type="slidenum">
              <a:rPr lang="ru-RU" smtClean="0"/>
              <a:pPr/>
              <a:t>6</a:t>
            </a:fld>
            <a:endParaRPr lang="ru-RU"/>
          </a:p>
        </p:txBody>
      </p:sp>
    </p:spTree>
    <p:extLst>
      <p:ext uri="{BB962C8B-B14F-4D97-AF65-F5344CB8AC3E}">
        <p14:creationId xmlns:p14="http://schemas.microsoft.com/office/powerpoint/2010/main" xmlns="" val="45624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E73B9CF-2EF9-40A4-86E3-F16B3B6B19FA}" type="slidenum">
              <a:rPr lang="ru-RU" smtClean="0"/>
              <a:pPr/>
              <a:t>13</a:t>
            </a:fld>
            <a:endParaRPr lang="ru-RU"/>
          </a:p>
        </p:txBody>
      </p:sp>
    </p:spTree>
    <p:extLst>
      <p:ext uri="{BB962C8B-B14F-4D97-AF65-F5344CB8AC3E}">
        <p14:creationId xmlns:p14="http://schemas.microsoft.com/office/powerpoint/2010/main" xmlns="" val="128260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14.04.2015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mailto:Bylina@ite-expo.ru" TargetMode="External"/><Relationship Id="rId7" Type="http://schemas.openxmlformats.org/officeDocument/2006/relationships/image" Target="../media/image31.png"/><Relationship Id="rId2" Type="http://schemas.openxmlformats.org/officeDocument/2006/relationships/hyperlink" Target="mailto:Kalmykova@ite-expo.ru" TargetMode="External"/><Relationship Id="rId1" Type="http://schemas.openxmlformats.org/officeDocument/2006/relationships/slideLayout" Target="../slideLayouts/slideLayout1.xml"/><Relationship Id="rId6" Type="http://schemas.openxmlformats.org/officeDocument/2006/relationships/hyperlink" Target="mailto:Liskiv@ite-expo.ru" TargetMode="External"/><Relationship Id="rId5" Type="http://schemas.openxmlformats.org/officeDocument/2006/relationships/hyperlink" Target="mailto:Shestakova@ite-expo.ru" TargetMode="External"/><Relationship Id="rId4" Type="http://schemas.openxmlformats.org/officeDocument/2006/relationships/hyperlink" Target="mailto:Komarova@ite-expo.r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004000" y="0"/>
            <a:ext cx="414000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7" name="Прямоугольник 6"/>
          <p:cNvSpPr/>
          <p:nvPr/>
        </p:nvSpPr>
        <p:spPr>
          <a:xfrm>
            <a:off x="5004000" y="6138000"/>
            <a:ext cx="4140000" cy="72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Baker Signet BT" pitchFamily="34" charset="0"/>
              </a:rPr>
              <a:t>www.cabex.ru</a:t>
            </a:r>
            <a:endParaRPr lang="ru-RU" sz="2500" dirty="0">
              <a:latin typeface="Baker Signet BT" pitchFamily="34" charset="0"/>
            </a:endParaRPr>
          </a:p>
        </p:txBody>
      </p:sp>
      <p:sp>
        <p:nvSpPr>
          <p:cNvPr id="8" name="Прямоугольник 7"/>
          <p:cNvSpPr/>
          <p:nvPr/>
        </p:nvSpPr>
        <p:spPr>
          <a:xfrm>
            <a:off x="0" y="6138000"/>
            <a:ext cx="495000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latin typeface="Baker Signet BT" pitchFamily="34" charset="0"/>
              </a:rPr>
              <a:t>Москва, КВЦ «Сокольники»</a:t>
            </a:r>
            <a:endParaRPr lang="ru-RU" sz="2800" dirty="0">
              <a:latin typeface="Baker Signet BT" pitchFamily="34" charset="0"/>
            </a:endParaRPr>
          </a:p>
        </p:txBody>
      </p:sp>
      <p:sp>
        <p:nvSpPr>
          <p:cNvPr id="9" name="Прямоугольник 8"/>
          <p:cNvSpPr/>
          <p:nvPr/>
        </p:nvSpPr>
        <p:spPr>
          <a:xfrm>
            <a:off x="0" y="0"/>
            <a:ext cx="4950000" cy="72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latin typeface="Baker Signet BT" pitchFamily="34" charset="0"/>
              </a:rPr>
              <a:t>1</a:t>
            </a:r>
            <a:r>
              <a:rPr lang="en-US" sz="2800" dirty="0" smtClean="0">
                <a:latin typeface="Baker Signet BT" pitchFamily="34" charset="0"/>
              </a:rPr>
              <a:t>7</a:t>
            </a:r>
            <a:r>
              <a:rPr lang="ru-RU" sz="2800" dirty="0" smtClean="0">
                <a:latin typeface="Baker Signet BT" pitchFamily="34" charset="0"/>
              </a:rPr>
              <a:t> - </a:t>
            </a:r>
            <a:r>
              <a:rPr lang="en-US" sz="2800" dirty="0" smtClean="0">
                <a:latin typeface="Baker Signet BT" pitchFamily="34" charset="0"/>
              </a:rPr>
              <a:t>20</a:t>
            </a:r>
            <a:r>
              <a:rPr lang="ru-RU" sz="2800" dirty="0" smtClean="0">
                <a:latin typeface="Baker Signet BT" pitchFamily="34" charset="0"/>
              </a:rPr>
              <a:t> марта 201</a:t>
            </a:r>
            <a:r>
              <a:rPr lang="en-US" sz="2800" dirty="0" smtClean="0">
                <a:latin typeface="Baker Signet BT" pitchFamily="34" charset="0"/>
              </a:rPr>
              <a:t>5</a:t>
            </a:r>
            <a:r>
              <a:rPr lang="ru-RU" sz="2800" dirty="0" smtClean="0">
                <a:latin typeface="Baker Signet BT" pitchFamily="34" charset="0"/>
              </a:rPr>
              <a:t> года</a:t>
            </a:r>
            <a:endParaRPr lang="ru-RU" sz="2800" dirty="0">
              <a:latin typeface="Baker Signet BT" pitchFamily="34" charset="0"/>
            </a:endParaRPr>
          </a:p>
        </p:txBody>
      </p:sp>
      <p:sp>
        <p:nvSpPr>
          <p:cNvPr id="14" name="TextBox 13"/>
          <p:cNvSpPr txBox="1"/>
          <p:nvPr/>
        </p:nvSpPr>
        <p:spPr>
          <a:xfrm>
            <a:off x="72000" y="910461"/>
            <a:ext cx="4896496" cy="646331"/>
          </a:xfrm>
          <a:prstGeom prst="rect">
            <a:avLst/>
          </a:prstGeom>
          <a:noFill/>
        </p:spPr>
        <p:txBody>
          <a:bodyPr wrap="square" rtlCol="0">
            <a:spAutoFit/>
          </a:bodyPr>
          <a:lstStyle/>
          <a:p>
            <a:pPr algn="ctr"/>
            <a:r>
              <a:rPr lang="ru-RU" dirty="0" smtClean="0">
                <a:solidFill>
                  <a:srgbClr val="1A347D"/>
                </a:solidFill>
                <a:latin typeface="Baker Signet BT" pitchFamily="34" charset="0"/>
              </a:rPr>
              <a:t>1</a:t>
            </a:r>
            <a:r>
              <a:rPr lang="en-US" dirty="0" smtClean="0">
                <a:solidFill>
                  <a:srgbClr val="1A347D"/>
                </a:solidFill>
                <a:latin typeface="Baker Signet BT" pitchFamily="34" charset="0"/>
              </a:rPr>
              <a:t>4</a:t>
            </a:r>
            <a:r>
              <a:rPr lang="ru-RU" dirty="0" smtClean="0">
                <a:solidFill>
                  <a:srgbClr val="1A347D"/>
                </a:solidFill>
                <a:latin typeface="Baker Signet BT" pitchFamily="34" charset="0"/>
              </a:rPr>
              <a:t>-я Международная выставка</a:t>
            </a:r>
          </a:p>
          <a:p>
            <a:pPr algn="ctr"/>
            <a:r>
              <a:rPr lang="ru-RU" dirty="0">
                <a:solidFill>
                  <a:srgbClr val="1A347D"/>
                </a:solidFill>
                <a:latin typeface="Baker Signet BT" pitchFamily="34" charset="0"/>
              </a:rPr>
              <a:t>к</a:t>
            </a:r>
            <a:r>
              <a:rPr lang="ru-RU" dirty="0" smtClean="0">
                <a:solidFill>
                  <a:srgbClr val="1A347D"/>
                </a:solidFill>
                <a:latin typeface="Baker Signet BT" pitchFamily="34" charset="0"/>
              </a:rPr>
              <a:t>абельно-проводниковой продукции</a:t>
            </a:r>
          </a:p>
        </p:txBody>
      </p:sp>
      <p:sp>
        <p:nvSpPr>
          <p:cNvPr id="15" name="TextBox 14"/>
          <p:cNvSpPr txBox="1"/>
          <p:nvPr/>
        </p:nvSpPr>
        <p:spPr>
          <a:xfrm>
            <a:off x="113208" y="3910446"/>
            <a:ext cx="4896496" cy="861774"/>
          </a:xfrm>
          <a:prstGeom prst="rect">
            <a:avLst/>
          </a:prstGeom>
          <a:noFill/>
        </p:spPr>
        <p:txBody>
          <a:bodyPr wrap="square" rtlCol="0">
            <a:spAutoFit/>
          </a:bodyPr>
          <a:lstStyle/>
          <a:p>
            <a:pPr algn="ctr"/>
            <a:r>
              <a:rPr lang="ru-RU" sz="2500" b="1" dirty="0" smtClean="0">
                <a:solidFill>
                  <a:schemeClr val="tx2">
                    <a:lumMod val="75000"/>
                  </a:schemeClr>
                </a:solidFill>
                <a:latin typeface="Baker Signet BT" pitchFamily="34" charset="0"/>
              </a:rPr>
              <a:t>ОТЧЕТ ПО ИТОГАМ ВЫСТАВКИ</a:t>
            </a:r>
            <a:endParaRPr lang="ru-RU" sz="2500" b="1" dirty="0">
              <a:solidFill>
                <a:schemeClr val="tx2">
                  <a:lumMod val="75000"/>
                </a:schemeClr>
              </a:solidFill>
              <a:latin typeface="Baker Signet BT" pitchFamily="34" charset="0"/>
            </a:endParaRPr>
          </a:p>
        </p:txBody>
      </p:sp>
      <p:pic>
        <p:nvPicPr>
          <p:cNvPr id="1026" name="Picture 2" descr="\\itemsk\Events\2014\Cabex\Marketing\Advertising, Pr materials\Лого\Cabex_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567" y="1700807"/>
            <a:ext cx="3389362" cy="155910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4450"/>
          <a:stretch/>
        </p:blipFill>
        <p:spPr bwMode="auto">
          <a:xfrm>
            <a:off x="1343024" y="5395914"/>
            <a:ext cx="2076847" cy="711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20"/>
          <p:cNvSpPr txBox="1"/>
          <p:nvPr/>
        </p:nvSpPr>
        <p:spPr>
          <a:xfrm>
            <a:off x="247006" y="5146605"/>
            <a:ext cx="1626602" cy="246221"/>
          </a:xfrm>
          <a:prstGeom prst="rect">
            <a:avLst/>
          </a:prstGeom>
          <a:noFill/>
        </p:spPr>
        <p:txBody>
          <a:bodyPr wrap="square" rtlCol="0">
            <a:spAutoFit/>
          </a:bodyPr>
          <a:lstStyle/>
          <a:p>
            <a:r>
              <a:rPr lang="ru-RU" sz="1000" dirty="0" smtClean="0">
                <a:latin typeface="Baker Signet BT" pitchFamily="34" charset="0"/>
              </a:rPr>
              <a:t>Организаторы:</a:t>
            </a:r>
          </a:p>
        </p:txBody>
      </p:sp>
      <p:pic>
        <p:nvPicPr>
          <p:cNvPr id="19" name="Рисунок 18" descr="\\itemsk\Events\2015\Cabex\Marketing\Reports, Survey\18 march\5J8A1006.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9704" y="3350074"/>
            <a:ext cx="4134296" cy="2721166"/>
          </a:xfrm>
          <a:prstGeom prst="rect">
            <a:avLst/>
          </a:prstGeom>
          <a:noFill/>
          <a:ln>
            <a:noFill/>
          </a:ln>
        </p:spPr>
      </p:pic>
      <p:pic>
        <p:nvPicPr>
          <p:cNvPr id="1028" name="Picture 4" descr="http://www.lingerie-expo.com/getattachment/home/default/ite_lang.png.aspx"/>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817" y="5395914"/>
            <a:ext cx="571500" cy="57150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Рисунок 15" descr="\\itemsk\Events\2015\Cabex\Marketing\Reports, Survey\Для буклета\для буклета.jpg"/>
          <p:cNvPicPr/>
          <p:nvPr/>
        </p:nvPicPr>
        <p:blipFill rotWithShape="1">
          <a:blip r:embed="rId6" cstate="print">
            <a:extLst>
              <a:ext uri="{28A0092B-C50C-407E-A947-70E740481C1C}">
                <a14:useLocalDpi xmlns:a14="http://schemas.microsoft.com/office/drawing/2010/main" xmlns="" val="0"/>
              </a:ext>
            </a:extLst>
          </a:blip>
          <a:srcRect l="4529" r="11128"/>
          <a:stretch/>
        </p:blipFill>
        <p:spPr bwMode="auto">
          <a:xfrm>
            <a:off x="5004000" y="836754"/>
            <a:ext cx="4140000" cy="2423160"/>
          </a:xfrm>
          <a:prstGeom prst="rect">
            <a:avLst/>
          </a:prstGeom>
          <a:noFill/>
          <a:ln>
            <a:noFill/>
          </a:ln>
        </p:spPr>
      </p:pic>
    </p:spTree>
    <p:extLst>
      <p:ext uri="{BB962C8B-B14F-4D97-AF65-F5344CB8AC3E}">
        <p14:creationId xmlns:p14="http://schemas.microsoft.com/office/powerpoint/2010/main" xmlns="" val="120832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4111"/>
            <a:ext cx="4914286" cy="5047536"/>
          </a:xfrm>
          <a:prstGeom prst="rect">
            <a:avLst/>
          </a:prstGeom>
          <a:noFill/>
        </p:spPr>
        <p:txBody>
          <a:bodyPr wrap="square" rtlCol="0">
            <a:spAutoFit/>
          </a:bodyPr>
          <a:lstStyle/>
          <a:p>
            <a:r>
              <a:rPr lang="ru-RU" sz="1400" b="1" dirty="0">
                <a:solidFill>
                  <a:schemeClr val="tx2"/>
                </a:solidFill>
              </a:rPr>
              <a:t>Виталий Кабаков </a:t>
            </a:r>
          </a:p>
          <a:p>
            <a:r>
              <a:rPr lang="ru-RU" sz="1400" dirty="0" smtClean="0"/>
              <a:t>Заместитель коммерческого </a:t>
            </a:r>
            <a:r>
              <a:rPr lang="ru-RU" sz="1400" dirty="0"/>
              <a:t>директора ООО </a:t>
            </a:r>
            <a:r>
              <a:rPr lang="ru-RU" sz="1400" dirty="0" smtClean="0"/>
              <a:t>«ХКА»</a:t>
            </a:r>
          </a:p>
          <a:p>
            <a:endParaRPr lang="ru-RU" sz="1400" dirty="0"/>
          </a:p>
          <a:p>
            <a:r>
              <a:rPr lang="ru-RU" sz="1400" dirty="0"/>
              <a:t>«Мы традиционно ежегодно принимаем участие в выставке. </a:t>
            </a:r>
            <a:r>
              <a:rPr lang="en-US" sz="1400" dirty="0" err="1"/>
              <a:t>Cabex</a:t>
            </a:r>
            <a:r>
              <a:rPr lang="en-US" sz="1400" dirty="0"/>
              <a:t> </a:t>
            </a:r>
            <a:r>
              <a:rPr lang="ru-RU" sz="1400" dirty="0"/>
              <a:t>для нас одно из ключевых событий года. Здесь мы представляем новинки продукции, проводим переговоры с основными и новыми клиентами. Это мероприятие где можно встретиться почти со всеми производителями кабельно-проводниковой продукции»</a:t>
            </a:r>
          </a:p>
          <a:p>
            <a:endParaRPr lang="ru-RU" sz="1400" b="1" dirty="0" smtClean="0"/>
          </a:p>
          <a:p>
            <a:endParaRPr lang="ru-RU" sz="1400" dirty="0" smtClean="0"/>
          </a:p>
          <a:p>
            <a:r>
              <a:rPr lang="ru-RU" sz="1400" b="1" dirty="0" smtClean="0">
                <a:solidFill>
                  <a:schemeClr val="tx2"/>
                </a:solidFill>
              </a:rPr>
              <a:t>Александр </a:t>
            </a:r>
            <a:r>
              <a:rPr lang="ru-RU" sz="1400" b="1" dirty="0" err="1">
                <a:solidFill>
                  <a:schemeClr val="tx2"/>
                </a:solidFill>
              </a:rPr>
              <a:t>Азанов</a:t>
            </a:r>
            <a:r>
              <a:rPr lang="ru-RU" sz="1400" b="1" dirty="0">
                <a:solidFill>
                  <a:schemeClr val="tx2"/>
                </a:solidFill>
              </a:rPr>
              <a:t> </a:t>
            </a:r>
          </a:p>
          <a:p>
            <a:r>
              <a:rPr lang="ru-RU" sz="1400" dirty="0" smtClean="0"/>
              <a:t>Заместитель главного </a:t>
            </a:r>
            <a:r>
              <a:rPr lang="ru-RU" sz="1400" dirty="0"/>
              <a:t>технолога </a:t>
            </a:r>
            <a:endParaRPr lang="ru-RU" sz="1400" dirty="0" smtClean="0"/>
          </a:p>
          <a:p>
            <a:r>
              <a:rPr lang="ru-RU" sz="1400" dirty="0" smtClean="0"/>
              <a:t>завода </a:t>
            </a:r>
            <a:r>
              <a:rPr lang="ru-RU" sz="1400" dirty="0"/>
              <a:t>ООО "Камский кабель" </a:t>
            </a:r>
            <a:endParaRPr lang="ru-RU" sz="1400" dirty="0" smtClean="0"/>
          </a:p>
          <a:p>
            <a:endParaRPr lang="ru-RU" sz="1400" dirty="0"/>
          </a:p>
          <a:p>
            <a:r>
              <a:rPr lang="ru-RU" sz="1400" dirty="0"/>
              <a:t>«Мы являемся самым крупным в России заводом с широкой номенклатурой. Выставка живая, много посетителей. Не смотря на ситуацию, мы развиваемся. Кризис в части снижения производства подстегивает на развитие и по вопросам, которые задают посетители на стенде видно, что люди интересуются </a:t>
            </a:r>
            <a:r>
              <a:rPr lang="ru-RU" sz="1400" dirty="0" smtClean="0"/>
              <a:t>новинками. Из пожеланий к выставке, оставаться такой как она есть»</a:t>
            </a:r>
            <a:endParaRPr lang="ru-RU" sz="1400" dirty="0"/>
          </a:p>
          <a:p>
            <a:endParaRPr lang="ru-RU" sz="1400" b="1" dirty="0" smtClean="0"/>
          </a:p>
        </p:txBody>
      </p:sp>
      <p:sp>
        <p:nvSpPr>
          <p:cNvPr id="16" name="Прямоугольник 15"/>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Отзывы участников</a:t>
            </a:r>
            <a:endParaRPr lang="ru-RU" sz="2200" dirty="0">
              <a:latin typeface="+mj-lt"/>
            </a:endParaRPr>
          </a:p>
        </p:txBody>
      </p:sp>
      <p:sp>
        <p:nvSpPr>
          <p:cNvPr id="18" name="Прямоугольник 17"/>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t> www.cabex.ru</a:t>
            </a:r>
            <a:endParaRPr lang="ru-RU" sz="2200" dirty="0"/>
          </a:p>
        </p:txBody>
      </p:sp>
      <p:pic>
        <p:nvPicPr>
          <p:cNvPr id="10" name="Рисунок 9"/>
          <p:cNvPicPr/>
          <p:nvPr/>
        </p:nvPicPr>
        <p:blipFill rotWithShape="1">
          <a:blip r:embed="rId2" cstate="print">
            <a:extLst>
              <a:ext uri="{28A0092B-C50C-407E-A947-70E740481C1C}">
                <a14:useLocalDpi xmlns:a14="http://schemas.microsoft.com/office/drawing/2010/main" xmlns="" val="0"/>
              </a:ext>
            </a:extLst>
          </a:blip>
          <a:srcRect l="7881" t="12122" r="42722" b="53862"/>
          <a:stretch/>
        </p:blipFill>
        <p:spPr bwMode="auto">
          <a:xfrm>
            <a:off x="0" y="764704"/>
            <a:ext cx="3851920" cy="2088232"/>
          </a:xfrm>
          <a:prstGeom prst="rect">
            <a:avLst/>
          </a:prstGeom>
          <a:ln>
            <a:noFill/>
          </a:ln>
          <a:extLst>
            <a:ext uri="{53640926-AAD7-44D8-BBD7-CCE9431645EC}">
              <a14:shadowObscured xmlns:a14="http://schemas.microsoft.com/office/drawing/2010/main" xmlns=""/>
            </a:ext>
          </a:extLst>
        </p:spPr>
      </p:pic>
      <p:pic>
        <p:nvPicPr>
          <p:cNvPr id="13" name="Рисунок 12"/>
          <p:cNvPicPr/>
          <p:nvPr/>
        </p:nvPicPr>
        <p:blipFill rotWithShape="1">
          <a:blip r:embed="rId3" cstate="print">
            <a:extLst>
              <a:ext uri="{28A0092B-C50C-407E-A947-70E740481C1C}">
                <a14:useLocalDpi xmlns:a14="http://schemas.microsoft.com/office/drawing/2010/main" xmlns="" val="0"/>
              </a:ext>
            </a:extLst>
          </a:blip>
          <a:srcRect l="7965" t="11905" r="42638" b="53896"/>
          <a:stretch/>
        </p:blipFill>
        <p:spPr bwMode="auto">
          <a:xfrm>
            <a:off x="0" y="3147879"/>
            <a:ext cx="3851920" cy="222533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0836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8"/>
            <a:ext cx="4914286" cy="4832092"/>
          </a:xfrm>
          <a:prstGeom prst="rect">
            <a:avLst/>
          </a:prstGeom>
          <a:noFill/>
        </p:spPr>
        <p:txBody>
          <a:bodyPr wrap="square" rtlCol="0">
            <a:spAutoFit/>
          </a:bodyPr>
          <a:lstStyle/>
          <a:p>
            <a:r>
              <a:rPr lang="ru-RU" sz="1400" dirty="0"/>
              <a:t>Международная Группа компаний ITE, лидер по организации выставок в России, входит в пятерку ведущих выставочных компаний мира. Ежегодно 30 офисов Группы организуют более 230 мероприятий в 15 странах мира. В России офисы компании расположены в 5 городах: Москве, Санкт-Петербурге, Новосибирске, Краснодаре и Екатеринбурге.</a:t>
            </a:r>
          </a:p>
          <a:p>
            <a:r>
              <a:rPr lang="ru-RU" sz="1400" dirty="0"/>
              <a:t/>
            </a:r>
            <a:br>
              <a:rPr lang="ru-RU" sz="1400" dirty="0"/>
            </a:br>
            <a:r>
              <a:rPr lang="ru-RU" sz="1400" dirty="0"/>
              <a:t>Выставки ITE охватывают ключевые сектора экономики государства: энергетику и нефтегазовую отрасль, транспорт и логистику, сельское хозяйство, строительство и недвижимость, пищевую промышленность, сферу услуг, образование и другие. Мероприятия ITE проходят при поддержке отраслевых министерств и ведомств, Совета Федерации и Государственной Думы Федерального Собрания Российской Федерации, Правительства России, региональных органов законодательной и исполнительной власти, отраслевых союзов и ассоциаций.</a:t>
            </a:r>
            <a:br>
              <a:rPr lang="ru-RU" sz="1400" dirty="0"/>
            </a:br>
            <a:r>
              <a:rPr lang="ru-RU" sz="1400" dirty="0"/>
              <a:t/>
            </a:r>
            <a:br>
              <a:rPr lang="ru-RU" sz="1400" dirty="0"/>
            </a:br>
            <a:r>
              <a:rPr lang="ru-RU" sz="1400" dirty="0"/>
              <a:t>Выставки и конференции Группы компаний ITE в России отличает неизменно высокий уровень организации, соответствующий мировым стандартам проведения мероприятий.</a:t>
            </a:r>
          </a:p>
        </p:txBody>
      </p:sp>
      <p:sp>
        <p:nvSpPr>
          <p:cNvPr id="11" name="Прямоугольник 10"/>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Организаторы выставки</a:t>
            </a:r>
            <a:endParaRPr lang="ru-RU" sz="2200" dirty="0">
              <a:latin typeface="+mj-lt"/>
            </a:endParaRPr>
          </a:p>
        </p:txBody>
      </p:sp>
      <p:sp>
        <p:nvSpPr>
          <p:cNvPr id="14" name="Прямоугольник 13"/>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pic>
        <p:nvPicPr>
          <p:cNvPr id="10" name="Рисунок 9"/>
          <p:cNvPicPr/>
          <p:nvPr/>
        </p:nvPicPr>
        <p:blipFill rotWithShape="1">
          <a:blip r:embed="rId2" cstate="print"/>
          <a:srcRect l="28836" t="5010" r="27878" b="9812"/>
          <a:stretch/>
        </p:blipFill>
        <p:spPr bwMode="auto">
          <a:xfrm>
            <a:off x="0" y="491680"/>
            <a:ext cx="3724275" cy="5862320"/>
          </a:xfrm>
          <a:prstGeom prst="rect">
            <a:avLst/>
          </a:prstGeom>
          <a:ln>
            <a:noFill/>
          </a:ln>
          <a:extLst>
            <a:ext uri="{53640926-AAD7-44D8-BBD7-CCE9431645EC}">
              <a14:shadowObscured xmlns:a14="http://schemas.microsoft.com/office/drawing/2010/main" xmlns=""/>
            </a:ext>
          </a:extLst>
        </p:spPr>
      </p:pic>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4450"/>
          <a:stretch/>
        </p:blipFill>
        <p:spPr bwMode="auto">
          <a:xfrm>
            <a:off x="5373037" y="5383881"/>
            <a:ext cx="2412631" cy="8259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4" descr="http://www.lingerie-expo.com/getattachment/home/default/ite_lang.png.aspx"/>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5500463"/>
            <a:ext cx="592832" cy="5928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9437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8"/>
            <a:ext cx="4914286" cy="5693866"/>
          </a:xfrm>
          <a:prstGeom prst="rect">
            <a:avLst/>
          </a:prstGeom>
          <a:noFill/>
        </p:spPr>
        <p:txBody>
          <a:bodyPr wrap="square" rtlCol="0">
            <a:spAutoFit/>
          </a:bodyPr>
          <a:lstStyle/>
          <a:p>
            <a:pPr algn="just"/>
            <a:r>
              <a:rPr lang="en-US" sz="1400" b="1" dirty="0" smtClean="0">
                <a:solidFill>
                  <a:schemeClr val="tx2">
                    <a:lumMod val="75000"/>
                  </a:schemeClr>
                </a:solidFill>
              </a:rPr>
              <a:t>ITE</a:t>
            </a:r>
            <a:r>
              <a:rPr lang="ru-RU" sz="1400" b="1" dirty="0" smtClean="0">
                <a:solidFill>
                  <a:schemeClr val="tx2">
                    <a:lumMod val="75000"/>
                  </a:schemeClr>
                </a:solidFill>
              </a:rPr>
              <a:t> Москва</a:t>
            </a:r>
            <a:endParaRPr lang="en-US" sz="1400" b="1" dirty="0" smtClean="0">
              <a:solidFill>
                <a:schemeClr val="tx2">
                  <a:lumMod val="75000"/>
                </a:schemeClr>
              </a:solidFill>
            </a:endParaRPr>
          </a:p>
          <a:p>
            <a:pPr algn="just"/>
            <a:endParaRPr lang="en-US" sz="1400" dirty="0">
              <a:solidFill>
                <a:schemeClr val="tx2">
                  <a:lumMod val="75000"/>
                </a:schemeClr>
              </a:solidFill>
            </a:endParaRPr>
          </a:p>
          <a:p>
            <a:pPr algn="just"/>
            <a:r>
              <a:rPr lang="ru-RU" sz="1400" dirty="0"/>
              <a:t>129164, Москва, Зубарев пер., д. 15, стр. 1</a:t>
            </a:r>
          </a:p>
          <a:p>
            <a:pPr algn="just"/>
            <a:r>
              <a:rPr lang="pt-BR" sz="1400" dirty="0" smtClean="0"/>
              <a:t>Тел.: +</a:t>
            </a:r>
            <a:r>
              <a:rPr lang="pt-BR" sz="1400" dirty="0"/>
              <a:t>7 (495) 935 8100</a:t>
            </a:r>
          </a:p>
          <a:p>
            <a:pPr algn="just"/>
            <a:r>
              <a:rPr lang="pt-BR" sz="1400" dirty="0" smtClean="0"/>
              <a:t>Факс</a:t>
            </a:r>
            <a:r>
              <a:rPr lang="pt-BR" sz="1400" dirty="0"/>
              <a:t>: +7 (495) 935 8101</a:t>
            </a:r>
          </a:p>
          <a:p>
            <a:pPr algn="just"/>
            <a:r>
              <a:rPr lang="pt-BR" sz="1400" dirty="0" smtClean="0"/>
              <a:t>E-mail: </a:t>
            </a:r>
            <a:r>
              <a:rPr lang="en-US" sz="1400" dirty="0" err="1" smtClean="0"/>
              <a:t>cabex</a:t>
            </a:r>
            <a:r>
              <a:rPr lang="pt-BR" sz="1400" dirty="0" smtClean="0"/>
              <a:t>@ite-expo.ru</a:t>
            </a:r>
          </a:p>
          <a:p>
            <a:pPr algn="just"/>
            <a:endParaRPr lang="ru-RU" sz="1400" dirty="0"/>
          </a:p>
          <a:p>
            <a:pPr algn="just"/>
            <a:r>
              <a:rPr lang="ru-RU" sz="1400" b="1" dirty="0" smtClean="0">
                <a:solidFill>
                  <a:schemeClr val="tx2">
                    <a:lumMod val="75000"/>
                  </a:schemeClr>
                </a:solidFill>
              </a:rPr>
              <a:t>Руководитель проекта</a:t>
            </a:r>
            <a:endParaRPr lang="ru-RU" sz="1400" b="1" dirty="0">
              <a:solidFill>
                <a:schemeClr val="tx2">
                  <a:lumMod val="75000"/>
                </a:schemeClr>
              </a:solidFill>
            </a:endParaRPr>
          </a:p>
          <a:p>
            <a:pPr algn="just"/>
            <a:r>
              <a:rPr lang="ru-RU" sz="1400" dirty="0"/>
              <a:t>Наталья </a:t>
            </a:r>
            <a:r>
              <a:rPr lang="ru-RU" sz="1400" dirty="0" smtClean="0"/>
              <a:t>Калмыкова</a:t>
            </a:r>
            <a:endParaRPr lang="ru-RU" sz="1400" dirty="0"/>
          </a:p>
          <a:p>
            <a:pPr algn="just"/>
            <a:r>
              <a:rPr lang="en-US" sz="1400" dirty="0" err="1" smtClean="0">
                <a:hlinkClick r:id="rId2"/>
              </a:rPr>
              <a:t>Kalmyko</a:t>
            </a:r>
            <a:r>
              <a:rPr lang="ru-RU" sz="1400" smtClean="0">
                <a:hlinkClick r:id="rId2"/>
              </a:rPr>
              <a:t>va@ite-expo.ru</a:t>
            </a:r>
            <a:r>
              <a:rPr lang="ru-RU" sz="1400" smtClean="0"/>
              <a:t> </a:t>
            </a:r>
            <a:endParaRPr lang="ru-RU" sz="1400" dirty="0"/>
          </a:p>
          <a:p>
            <a:pPr algn="just"/>
            <a:endParaRPr lang="ru-RU" sz="1400" dirty="0"/>
          </a:p>
          <a:p>
            <a:pPr algn="just"/>
            <a:r>
              <a:rPr lang="ru-RU" sz="1400" b="1" dirty="0" smtClean="0">
                <a:solidFill>
                  <a:schemeClr val="tx2">
                    <a:lumMod val="75000"/>
                  </a:schemeClr>
                </a:solidFill>
              </a:rPr>
              <a:t>Менеджер </a:t>
            </a:r>
            <a:r>
              <a:rPr lang="ru-RU" sz="1400" b="1" dirty="0">
                <a:solidFill>
                  <a:schemeClr val="tx2">
                    <a:lumMod val="75000"/>
                  </a:schemeClr>
                </a:solidFill>
              </a:rPr>
              <a:t>выставки</a:t>
            </a:r>
          </a:p>
          <a:p>
            <a:pPr algn="just"/>
            <a:r>
              <a:rPr lang="ru-RU" sz="1400" dirty="0" smtClean="0"/>
              <a:t>Наталья Былина</a:t>
            </a:r>
            <a:endParaRPr lang="ru-RU" sz="1400" dirty="0"/>
          </a:p>
          <a:p>
            <a:pPr algn="just"/>
            <a:r>
              <a:rPr lang="en-US" sz="1400" dirty="0" smtClean="0">
                <a:hlinkClick r:id="rId3"/>
              </a:rPr>
              <a:t>Bylina</a:t>
            </a:r>
            <a:r>
              <a:rPr lang="ru-RU" sz="1400" dirty="0" smtClean="0">
                <a:hlinkClick r:id="rId3"/>
              </a:rPr>
              <a:t>@ite-expo.ru</a:t>
            </a:r>
            <a:r>
              <a:rPr lang="ru-RU" sz="1400" dirty="0" smtClean="0"/>
              <a:t> </a:t>
            </a:r>
            <a:endParaRPr lang="ru-RU" sz="1400" dirty="0"/>
          </a:p>
          <a:p>
            <a:pPr algn="just"/>
            <a:endParaRPr lang="ru-RU" sz="1400" dirty="0"/>
          </a:p>
          <a:p>
            <a:pPr algn="just"/>
            <a:r>
              <a:rPr lang="ru-RU" sz="1400" b="1" dirty="0">
                <a:solidFill>
                  <a:schemeClr val="tx2">
                    <a:lumMod val="75000"/>
                  </a:schemeClr>
                </a:solidFill>
              </a:rPr>
              <a:t>Менеджер по маркетингу и рекламе</a:t>
            </a:r>
          </a:p>
          <a:p>
            <a:pPr algn="just"/>
            <a:r>
              <a:rPr lang="ru-RU" sz="1400" dirty="0" smtClean="0"/>
              <a:t>Ольга Комарова</a:t>
            </a:r>
            <a:endParaRPr lang="ru-RU" sz="1400" dirty="0"/>
          </a:p>
          <a:p>
            <a:pPr algn="just"/>
            <a:r>
              <a:rPr lang="ru-RU" sz="1400" dirty="0" smtClean="0">
                <a:hlinkClick r:id="rId4"/>
              </a:rPr>
              <a:t>K</a:t>
            </a:r>
            <a:r>
              <a:rPr lang="en-US" sz="1400" dirty="0" err="1">
                <a:hlinkClick r:id="rId4"/>
              </a:rPr>
              <a:t>o</a:t>
            </a:r>
            <a:r>
              <a:rPr lang="en-US" sz="1400" dirty="0" err="1" smtClean="0">
                <a:hlinkClick r:id="rId4"/>
              </a:rPr>
              <a:t>marova</a:t>
            </a:r>
            <a:r>
              <a:rPr lang="ru-RU" sz="1400" dirty="0" smtClean="0">
                <a:hlinkClick r:id="rId4"/>
              </a:rPr>
              <a:t>@ite-expo.ru</a:t>
            </a:r>
            <a:r>
              <a:rPr lang="ru-RU" sz="1400" dirty="0" smtClean="0"/>
              <a:t> </a:t>
            </a:r>
            <a:endParaRPr lang="ru-RU" sz="1400" dirty="0"/>
          </a:p>
          <a:p>
            <a:pPr algn="just"/>
            <a:endParaRPr lang="ru-RU" sz="1400" dirty="0"/>
          </a:p>
          <a:p>
            <a:pPr algn="just"/>
            <a:r>
              <a:rPr lang="ru-RU" sz="1400" b="1" dirty="0">
                <a:solidFill>
                  <a:schemeClr val="tx2">
                    <a:lumMod val="75000"/>
                  </a:schemeClr>
                </a:solidFill>
              </a:rPr>
              <a:t>Координатор</a:t>
            </a:r>
          </a:p>
          <a:p>
            <a:pPr algn="just"/>
            <a:r>
              <a:rPr lang="ru-RU" sz="1400" dirty="0" smtClean="0"/>
              <a:t>Юлия Шестакова</a:t>
            </a:r>
            <a:endParaRPr lang="ru-RU" sz="1400" dirty="0"/>
          </a:p>
          <a:p>
            <a:pPr algn="just"/>
            <a:r>
              <a:rPr lang="en-US" sz="1400" dirty="0" smtClean="0">
                <a:hlinkClick r:id="rId5"/>
              </a:rPr>
              <a:t>Shestakova</a:t>
            </a:r>
            <a:r>
              <a:rPr lang="ru-RU" sz="1400" dirty="0" smtClean="0">
                <a:hlinkClick r:id="rId5"/>
              </a:rPr>
              <a:t>@ite-expo.ru</a:t>
            </a:r>
            <a:endParaRPr lang="en-US" sz="1400" dirty="0" smtClean="0"/>
          </a:p>
          <a:p>
            <a:pPr algn="just"/>
            <a:endParaRPr lang="en-US" sz="1400" dirty="0"/>
          </a:p>
          <a:p>
            <a:pPr algn="just"/>
            <a:r>
              <a:rPr lang="ru-RU" sz="1400" b="1" dirty="0" smtClean="0">
                <a:solidFill>
                  <a:schemeClr val="tx2"/>
                </a:solidFill>
              </a:rPr>
              <a:t>Технический менеджер</a:t>
            </a:r>
          </a:p>
          <a:p>
            <a:pPr algn="just"/>
            <a:r>
              <a:rPr lang="ru-RU" sz="1400" dirty="0" smtClean="0"/>
              <a:t>Роман </a:t>
            </a:r>
            <a:r>
              <a:rPr lang="ru-RU" sz="1400" dirty="0" err="1" smtClean="0"/>
              <a:t>Лискив</a:t>
            </a:r>
            <a:endParaRPr lang="ru-RU" sz="1400" dirty="0" smtClean="0"/>
          </a:p>
          <a:p>
            <a:pPr algn="just"/>
            <a:r>
              <a:rPr lang="en-US" sz="1400" dirty="0" smtClean="0">
                <a:hlinkClick r:id="rId6"/>
              </a:rPr>
              <a:t>Liskiv@ite-expo.ru</a:t>
            </a:r>
            <a:r>
              <a:rPr lang="en-US" sz="1400" dirty="0" smtClean="0"/>
              <a:t> </a:t>
            </a:r>
            <a:endParaRPr lang="ru-RU" sz="1400" dirty="0" smtClean="0"/>
          </a:p>
        </p:txBody>
      </p:sp>
      <p:sp>
        <p:nvSpPr>
          <p:cNvPr id="19" name="Прямоугольник 18"/>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Контактная информация</a:t>
            </a:r>
            <a:endParaRPr lang="ru-RU" sz="2200" dirty="0">
              <a:latin typeface="+mj-lt"/>
            </a:endParaRPr>
          </a:p>
        </p:txBody>
      </p:sp>
      <p:sp>
        <p:nvSpPr>
          <p:cNvPr id="21" name="Прямоугольник 20"/>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pic>
        <p:nvPicPr>
          <p:cNvPr id="10" name="Рисунок 9"/>
          <p:cNvPicPr/>
          <p:nvPr/>
        </p:nvPicPr>
        <p:blipFill rotWithShape="1">
          <a:blip r:embed="rId7" cstate="print"/>
          <a:srcRect l="28402" t="10293" r="29462" b="6410"/>
          <a:stretch/>
        </p:blipFill>
        <p:spPr bwMode="auto">
          <a:xfrm>
            <a:off x="0" y="516526"/>
            <a:ext cx="3779912" cy="579802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567074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Прямоугольник 52"/>
          <p:cNvSpPr/>
          <p:nvPr/>
        </p:nvSpPr>
        <p:spPr>
          <a:xfrm>
            <a:off x="323758" y="2024866"/>
            <a:ext cx="8509009" cy="1044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latin typeface="+mj-lt"/>
              </a:rPr>
              <a:t>До встречи на </a:t>
            </a:r>
            <a:r>
              <a:rPr lang="en-US" sz="3600" dirty="0" err="1" smtClean="0">
                <a:latin typeface="+mj-lt"/>
              </a:rPr>
              <a:t>Cabex</a:t>
            </a:r>
            <a:r>
              <a:rPr lang="en-US" sz="3600" dirty="0" smtClean="0">
                <a:latin typeface="+mj-lt"/>
              </a:rPr>
              <a:t>!</a:t>
            </a:r>
            <a:endParaRPr lang="ru-RU" sz="3600" dirty="0" smtClean="0">
              <a:latin typeface="+mj-lt"/>
            </a:endParaRPr>
          </a:p>
          <a:p>
            <a:pPr algn="ctr"/>
            <a:r>
              <a:rPr lang="ru-RU" sz="2800" dirty="0" smtClean="0">
                <a:latin typeface="+mj-lt"/>
              </a:rPr>
              <a:t>15-</a:t>
            </a:r>
            <a:r>
              <a:rPr lang="en-US" sz="2800" dirty="0" smtClean="0">
                <a:latin typeface="+mj-lt"/>
              </a:rPr>
              <a:t>17</a:t>
            </a:r>
            <a:r>
              <a:rPr lang="ru-RU" sz="2800" dirty="0" smtClean="0">
                <a:latin typeface="+mj-lt"/>
              </a:rPr>
              <a:t> марта 2016  </a:t>
            </a:r>
            <a:r>
              <a:rPr lang="ru-RU" sz="2800" dirty="0" smtClean="0">
                <a:latin typeface="+mj-lt"/>
                <a:sym typeface="Wingdings"/>
              </a:rPr>
              <a:t></a:t>
            </a:r>
            <a:r>
              <a:rPr lang="ru-RU" sz="2800" dirty="0" smtClean="0">
                <a:latin typeface="+mj-lt"/>
              </a:rPr>
              <a:t>  Москва, КВЦ «Сокольники»</a:t>
            </a:r>
            <a:endParaRPr lang="ru-RU" sz="2800" dirty="0">
              <a:latin typeface="+mj-lt"/>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Рисунок 14" descr="\\itemsk\Events\2015\Cabex\Marketing\Reports, Survey\Для буклета\5J8A0835.JPG"/>
          <p:cNvPicPr/>
          <p:nvPr/>
        </p:nvPicPr>
        <p:blipFill rotWithShape="1">
          <a:blip r:embed="rId3" cstate="print">
            <a:extLst>
              <a:ext uri="{28A0092B-C50C-407E-A947-70E740481C1C}">
                <a14:useLocalDpi xmlns:a14="http://schemas.microsoft.com/office/drawing/2010/main" xmlns="" val="0"/>
              </a:ext>
            </a:extLst>
          </a:blip>
          <a:srcRect l="1473" t="10797" r="6149" b="2630"/>
          <a:stretch/>
        </p:blipFill>
        <p:spPr bwMode="auto">
          <a:xfrm>
            <a:off x="323758" y="3172096"/>
            <a:ext cx="2453513" cy="3347443"/>
          </a:xfrm>
          <a:prstGeom prst="rect">
            <a:avLst/>
          </a:prstGeom>
          <a:noFill/>
          <a:ln>
            <a:noFill/>
          </a:ln>
        </p:spPr>
      </p:pic>
      <p:pic>
        <p:nvPicPr>
          <p:cNvPr id="17" name="Рисунок 16" descr="\\itemsk\Events\2015\Cabex\Marketing\Reports, Survey\Для буклета\5J8A0344.JPG"/>
          <p:cNvPicPr/>
          <p:nvPr/>
        </p:nvPicPr>
        <p:blipFill rotWithShape="1">
          <a:blip r:embed="rId4" cstate="print">
            <a:extLst>
              <a:ext uri="{28A0092B-C50C-407E-A947-70E740481C1C}">
                <a14:useLocalDpi xmlns:a14="http://schemas.microsoft.com/office/drawing/2010/main" xmlns="" val="0"/>
              </a:ext>
            </a:extLst>
          </a:blip>
          <a:srcRect l="7558" r="23651"/>
          <a:stretch/>
        </p:blipFill>
        <p:spPr bwMode="auto">
          <a:xfrm>
            <a:off x="2843808" y="3183159"/>
            <a:ext cx="1762063" cy="3347443"/>
          </a:xfrm>
          <a:prstGeom prst="rect">
            <a:avLst/>
          </a:prstGeom>
          <a:noFill/>
          <a:ln>
            <a:noFill/>
          </a:ln>
        </p:spPr>
      </p:pic>
      <p:pic>
        <p:nvPicPr>
          <p:cNvPr id="18" name="Рисунок 17" descr="\\itemsk\Events\2015\Cabex\Marketing\Reports, Survey\Для буклета\5J8A0533.JPG"/>
          <p:cNvPicPr/>
          <p:nvPr/>
        </p:nvPicPr>
        <p:blipFill rotWithShape="1">
          <a:blip r:embed="rId5" cstate="print">
            <a:extLst>
              <a:ext uri="{28A0092B-C50C-407E-A947-70E740481C1C}">
                <a14:useLocalDpi xmlns:a14="http://schemas.microsoft.com/office/drawing/2010/main" xmlns="" val="0"/>
              </a:ext>
            </a:extLst>
          </a:blip>
          <a:srcRect l="21240" b="21964"/>
          <a:stretch/>
        </p:blipFill>
        <p:spPr bwMode="auto">
          <a:xfrm>
            <a:off x="6553199" y="3167185"/>
            <a:ext cx="2268475" cy="3346327"/>
          </a:xfrm>
          <a:prstGeom prst="rect">
            <a:avLst/>
          </a:prstGeom>
          <a:noFill/>
          <a:ln>
            <a:noFill/>
          </a:ln>
          <a:extLst>
            <a:ext uri="{53640926-AAD7-44D8-BBD7-CCE9431645EC}">
              <a14:shadowObscured xmlns:a14="http://schemas.microsoft.com/office/drawing/2010/main" xmlns=""/>
            </a:ext>
          </a:extLst>
        </p:spPr>
      </p:pic>
      <p:pic>
        <p:nvPicPr>
          <p:cNvPr id="19" name="Рисунок 18" descr="\\itemsk\Events\2015\Cabex\Marketing\Reports, Survey\17 march cabex 2015\5J8A0328.JPG"/>
          <p:cNvPicPr/>
          <p:nvPr/>
        </p:nvPicPr>
        <p:blipFill rotWithShape="1">
          <a:blip r:embed="rId6" cstate="print">
            <a:extLst>
              <a:ext uri="{28A0092B-C50C-407E-A947-70E740481C1C}">
                <a14:useLocalDpi xmlns:a14="http://schemas.microsoft.com/office/drawing/2010/main" xmlns="" val="0"/>
              </a:ext>
            </a:extLst>
          </a:blip>
          <a:srcRect l="26924" t="15385" r="19487" b="20266"/>
          <a:stretch/>
        </p:blipFill>
        <p:spPr bwMode="auto">
          <a:xfrm>
            <a:off x="4716016" y="3183159"/>
            <a:ext cx="1744999" cy="3347443"/>
          </a:xfrm>
          <a:prstGeom prst="rect">
            <a:avLst/>
          </a:prstGeom>
          <a:noFill/>
          <a:ln>
            <a:noFill/>
          </a:ln>
          <a:extLst>
            <a:ext uri="{53640926-AAD7-44D8-BBD7-CCE9431645EC}">
              <a14:shadowObscured xmlns:a14="http://schemas.microsoft.com/office/drawing/2010/main" xmlns=""/>
            </a:ext>
          </a:extLst>
        </p:spPr>
      </p:pic>
      <p:pic>
        <p:nvPicPr>
          <p:cNvPr id="22" name="Рисунок 21" descr="\\itemsk\Events\2015\Cabex\Marketing\Reports, Survey\17 march cabex 2015\5J8A0333.JPG"/>
          <p:cNvPicPr/>
          <p:nvPr/>
        </p:nvPicPr>
        <p:blipFill rotWithShape="1">
          <a:blip r:embed="rId7" cstate="print">
            <a:extLst>
              <a:ext uri="{28A0092B-C50C-407E-A947-70E740481C1C}">
                <a14:useLocalDpi xmlns:a14="http://schemas.microsoft.com/office/drawing/2010/main" xmlns="" val="0"/>
              </a:ext>
            </a:extLst>
          </a:blip>
          <a:srcRect t="21500" b="5001"/>
          <a:stretch/>
        </p:blipFill>
        <p:spPr bwMode="auto">
          <a:xfrm>
            <a:off x="4861234" y="259109"/>
            <a:ext cx="3960440" cy="1688233"/>
          </a:xfrm>
          <a:prstGeom prst="rect">
            <a:avLst/>
          </a:prstGeom>
          <a:noFill/>
          <a:ln>
            <a:noFill/>
          </a:ln>
          <a:extLst>
            <a:ext uri="{53640926-AAD7-44D8-BBD7-CCE9431645EC}">
              <a14:shadowObscured xmlns:a14="http://schemas.microsoft.com/office/drawing/2010/main" xmlns=""/>
            </a:ext>
          </a:extLst>
        </p:spPr>
      </p:pic>
      <p:pic>
        <p:nvPicPr>
          <p:cNvPr id="26" name="Рисунок 25" descr="\\itemsk\Events\2015\Cabex\Marketing\Reports, Survey\18 march\5J8A0898.JPG"/>
          <p:cNvPicPr/>
          <p:nvPr/>
        </p:nvPicPr>
        <p:blipFill rotWithShape="1">
          <a:blip r:embed="rId8" cstate="print">
            <a:extLst>
              <a:ext uri="{28A0092B-C50C-407E-A947-70E740481C1C}">
                <a14:useLocalDpi xmlns:a14="http://schemas.microsoft.com/office/drawing/2010/main" xmlns="" val="0"/>
              </a:ext>
            </a:extLst>
          </a:blip>
          <a:srcRect t="26923" r="7006" b="9672"/>
          <a:stretch/>
        </p:blipFill>
        <p:spPr bwMode="auto">
          <a:xfrm>
            <a:off x="330629" y="259109"/>
            <a:ext cx="4385387" cy="1688233"/>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28954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139952" y="0"/>
            <a:ext cx="5004048"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 выставке</a:t>
            </a:r>
            <a:endParaRPr lang="ru-RU" sz="2200" dirty="0">
              <a:latin typeface="+mj-lt"/>
            </a:endParaRPr>
          </a:p>
        </p:txBody>
      </p:sp>
      <p:sp>
        <p:nvSpPr>
          <p:cNvPr id="7" name="Прямоугольник 6"/>
          <p:cNvSpPr/>
          <p:nvPr/>
        </p:nvSpPr>
        <p:spPr>
          <a:xfrm>
            <a:off x="4139952" y="6354000"/>
            <a:ext cx="5004048"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sp>
        <p:nvSpPr>
          <p:cNvPr id="8" name="Прямоугольник 7"/>
          <p:cNvSpPr/>
          <p:nvPr/>
        </p:nvSpPr>
        <p:spPr>
          <a:xfrm>
            <a:off x="-18158" y="2034000"/>
            <a:ext cx="4055741"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37583"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43450" y="805204"/>
            <a:ext cx="4932000" cy="4832092"/>
          </a:xfrm>
          <a:prstGeom prst="rect">
            <a:avLst/>
          </a:prstGeom>
          <a:noFill/>
        </p:spPr>
        <p:txBody>
          <a:bodyPr wrap="square" rtlCol="0">
            <a:spAutoFit/>
          </a:bodyPr>
          <a:lstStyle/>
          <a:p>
            <a:r>
              <a:rPr lang="en-US" sz="1400" dirty="0" smtClean="0"/>
              <a:t>C 17 </a:t>
            </a:r>
            <a:r>
              <a:rPr lang="ru-RU" sz="1400" dirty="0" smtClean="0"/>
              <a:t>по </a:t>
            </a:r>
            <a:r>
              <a:rPr lang="en-US" sz="1400" dirty="0" smtClean="0"/>
              <a:t>20</a:t>
            </a:r>
            <a:r>
              <a:rPr lang="ru-RU" sz="1400" dirty="0" smtClean="0"/>
              <a:t> марта 201</a:t>
            </a:r>
            <a:r>
              <a:rPr lang="en-US" sz="1400" dirty="0" smtClean="0"/>
              <a:t>5</a:t>
            </a:r>
            <a:r>
              <a:rPr lang="ru-RU" sz="1400" dirty="0" smtClean="0"/>
              <a:t> года </a:t>
            </a:r>
            <a:r>
              <a:rPr lang="ru-RU" sz="1400" dirty="0"/>
              <a:t>в </a:t>
            </a:r>
            <a:r>
              <a:rPr lang="ru-RU" sz="1400" dirty="0" smtClean="0"/>
              <a:t>Москве в КВЦ «Сокольники» состоялась  1</a:t>
            </a:r>
            <a:r>
              <a:rPr lang="en-US" sz="1400" dirty="0" smtClean="0"/>
              <a:t>4</a:t>
            </a:r>
            <a:r>
              <a:rPr lang="ru-RU" sz="1400" dirty="0" smtClean="0"/>
              <a:t>-я Международная </a:t>
            </a:r>
            <a:r>
              <a:rPr lang="ru-RU" sz="1400" dirty="0"/>
              <a:t>выставка </a:t>
            </a:r>
            <a:r>
              <a:rPr lang="ru-RU" sz="1400" dirty="0" smtClean="0"/>
              <a:t>кабельно-проводниковой продукции </a:t>
            </a:r>
            <a:r>
              <a:rPr lang="en-US" sz="1400" b="1" dirty="0" smtClean="0">
                <a:solidFill>
                  <a:srgbClr val="003366"/>
                </a:solidFill>
              </a:rPr>
              <a:t>Cabex</a:t>
            </a:r>
            <a:r>
              <a:rPr lang="ru-RU" sz="1400" b="1" dirty="0" smtClean="0">
                <a:solidFill>
                  <a:srgbClr val="003366"/>
                </a:solidFill>
              </a:rPr>
              <a:t>, </a:t>
            </a:r>
            <a:r>
              <a:rPr lang="ru-RU" sz="1400" dirty="0" smtClean="0"/>
              <a:t>в </a:t>
            </a:r>
            <a:r>
              <a:rPr lang="ru-RU" sz="1400" dirty="0"/>
              <a:t>которой приняли участие </a:t>
            </a:r>
            <a:r>
              <a:rPr lang="en-US" sz="1400" b="1" dirty="0" smtClean="0">
                <a:solidFill>
                  <a:schemeClr val="tx2">
                    <a:lumMod val="75000"/>
                  </a:schemeClr>
                </a:solidFill>
              </a:rPr>
              <a:t>124</a:t>
            </a:r>
            <a:r>
              <a:rPr lang="ru-RU" sz="1400" b="1" dirty="0" smtClean="0">
                <a:solidFill>
                  <a:schemeClr val="tx2">
                    <a:lumMod val="75000"/>
                  </a:schemeClr>
                </a:solidFill>
              </a:rPr>
              <a:t> компани</a:t>
            </a:r>
            <a:r>
              <a:rPr lang="ru-RU" sz="1400" b="1" dirty="0">
                <a:solidFill>
                  <a:schemeClr val="tx2">
                    <a:lumMod val="75000"/>
                  </a:schemeClr>
                </a:solidFill>
              </a:rPr>
              <a:t>и</a:t>
            </a:r>
            <a:r>
              <a:rPr lang="ru-RU" sz="1400" b="1" dirty="0" smtClean="0">
                <a:solidFill>
                  <a:schemeClr val="tx2">
                    <a:lumMod val="75000"/>
                  </a:schemeClr>
                </a:solidFill>
              </a:rPr>
              <a:t> </a:t>
            </a:r>
            <a:r>
              <a:rPr lang="ru-RU" sz="1400" dirty="0"/>
              <a:t>из</a:t>
            </a:r>
            <a:r>
              <a:rPr lang="ru-RU" sz="1400" b="1" dirty="0">
                <a:solidFill>
                  <a:schemeClr val="tx2">
                    <a:lumMod val="75000"/>
                  </a:schemeClr>
                </a:solidFill>
              </a:rPr>
              <a:t> </a:t>
            </a:r>
            <a:r>
              <a:rPr lang="ru-RU" sz="1400" b="1" dirty="0" smtClean="0">
                <a:solidFill>
                  <a:schemeClr val="tx2">
                    <a:lumMod val="75000"/>
                  </a:schemeClr>
                </a:solidFill>
              </a:rPr>
              <a:t>12 </a:t>
            </a:r>
            <a:r>
              <a:rPr lang="ru-RU" sz="1400" b="1" dirty="0">
                <a:solidFill>
                  <a:schemeClr val="tx2">
                    <a:lumMod val="75000"/>
                  </a:schemeClr>
                </a:solidFill>
              </a:rPr>
              <a:t>стран </a:t>
            </a:r>
            <a:r>
              <a:rPr lang="ru-RU" sz="1400" b="1" dirty="0" smtClean="0">
                <a:solidFill>
                  <a:schemeClr val="tx2">
                    <a:lumMod val="75000"/>
                  </a:schemeClr>
                </a:solidFill>
              </a:rPr>
              <a:t>мира </a:t>
            </a:r>
            <a:r>
              <a:rPr lang="ru-RU" sz="1400" dirty="0" smtClean="0"/>
              <a:t>на общей площади </a:t>
            </a:r>
            <a:r>
              <a:rPr lang="en-US" sz="1400" b="1" dirty="0" smtClean="0">
                <a:solidFill>
                  <a:schemeClr val="tx2">
                    <a:lumMod val="75000"/>
                  </a:schemeClr>
                </a:solidFill>
              </a:rPr>
              <a:t>5 </a:t>
            </a:r>
            <a:r>
              <a:rPr lang="ru-RU" sz="1400" b="1" dirty="0" smtClean="0">
                <a:solidFill>
                  <a:schemeClr val="tx2">
                    <a:lumMod val="75000"/>
                  </a:schemeClr>
                </a:solidFill>
              </a:rPr>
              <a:t>000</a:t>
            </a:r>
            <a:r>
              <a:rPr lang="en-US" sz="1400" b="1" dirty="0" smtClean="0">
                <a:solidFill>
                  <a:schemeClr val="tx2">
                    <a:lumMod val="75000"/>
                  </a:schemeClr>
                </a:solidFill>
              </a:rPr>
              <a:t> </a:t>
            </a:r>
            <a:r>
              <a:rPr lang="ru-RU" sz="1400" b="1" dirty="0" smtClean="0">
                <a:solidFill>
                  <a:schemeClr val="tx2">
                    <a:lumMod val="75000"/>
                  </a:schemeClr>
                </a:solidFill>
              </a:rPr>
              <a:t>кв. м</a:t>
            </a:r>
            <a:r>
              <a:rPr lang="ru-RU" sz="1400" dirty="0" smtClean="0">
                <a:solidFill>
                  <a:schemeClr val="tx2">
                    <a:lumMod val="75000"/>
                  </a:schemeClr>
                </a:solidFill>
              </a:rPr>
              <a:t>.</a:t>
            </a:r>
            <a:r>
              <a:rPr lang="ru-RU" sz="1400" dirty="0" smtClean="0">
                <a:solidFill>
                  <a:srgbClr val="0070C0"/>
                </a:solidFill>
              </a:rPr>
              <a:t> </a:t>
            </a:r>
            <a:r>
              <a:rPr lang="ru-RU" sz="1400" dirty="0" smtClean="0"/>
              <a:t>Количество уникальных посетителей выставки составило </a:t>
            </a:r>
          </a:p>
          <a:p>
            <a:r>
              <a:rPr lang="ru-RU" sz="1400" b="1" dirty="0" smtClean="0">
                <a:solidFill>
                  <a:schemeClr val="tx2">
                    <a:lumMod val="75000"/>
                  </a:schemeClr>
                </a:solidFill>
              </a:rPr>
              <a:t>4 207</a:t>
            </a:r>
            <a:r>
              <a:rPr lang="en-US" sz="1400" b="1" dirty="0" smtClean="0">
                <a:solidFill>
                  <a:schemeClr val="tx2">
                    <a:lumMod val="75000"/>
                  </a:schemeClr>
                </a:solidFill>
              </a:rPr>
              <a:t> </a:t>
            </a:r>
            <a:r>
              <a:rPr lang="ru-RU" sz="1400" b="1" dirty="0" smtClean="0">
                <a:solidFill>
                  <a:schemeClr val="tx2">
                    <a:lumMod val="75000"/>
                  </a:schemeClr>
                </a:solidFill>
              </a:rPr>
              <a:t>человек из 26 стран мира</a:t>
            </a:r>
            <a:r>
              <a:rPr lang="ru-RU" sz="1400" dirty="0" smtClean="0">
                <a:solidFill>
                  <a:schemeClr val="tx2">
                    <a:lumMod val="75000"/>
                  </a:schemeClr>
                </a:solidFill>
              </a:rPr>
              <a:t>.</a:t>
            </a:r>
          </a:p>
          <a:p>
            <a:endParaRPr lang="ru-RU" sz="1400" dirty="0"/>
          </a:p>
          <a:p>
            <a:r>
              <a:rPr lang="ru-RU" sz="1400" b="1" dirty="0" smtClean="0">
                <a:solidFill>
                  <a:schemeClr val="tx2">
                    <a:lumMod val="75000"/>
                  </a:schemeClr>
                </a:solidFill>
              </a:rPr>
              <a:t>Организаторы</a:t>
            </a:r>
            <a:r>
              <a:rPr lang="en-US" sz="1400" b="1" dirty="0" smtClean="0">
                <a:solidFill>
                  <a:schemeClr val="tx2">
                    <a:lumMod val="75000"/>
                  </a:schemeClr>
                </a:solidFill>
              </a:rPr>
              <a:t>:</a:t>
            </a:r>
            <a:r>
              <a:rPr lang="ru-RU" sz="1400" b="1" dirty="0" smtClean="0">
                <a:solidFill>
                  <a:schemeClr val="tx2">
                    <a:lumMod val="75000"/>
                  </a:schemeClr>
                </a:solidFill>
              </a:rPr>
              <a:t> </a:t>
            </a:r>
            <a:endParaRPr lang="en-US" sz="1400" b="1" dirty="0" smtClean="0">
              <a:solidFill>
                <a:schemeClr val="tx2">
                  <a:lumMod val="75000"/>
                </a:schemeClr>
              </a:solidFill>
            </a:endParaRPr>
          </a:p>
          <a:p>
            <a:endParaRPr lang="en-US" sz="1400" b="1" dirty="0" smtClean="0">
              <a:solidFill>
                <a:schemeClr val="tx2">
                  <a:lumMod val="75000"/>
                </a:schemeClr>
              </a:solidFill>
            </a:endParaRPr>
          </a:p>
          <a:p>
            <a:pPr marL="285750" indent="-285750">
              <a:buFont typeface="Wingdings" panose="05000000000000000000" pitchFamily="2" charset="2"/>
              <a:buChar char="Ø"/>
            </a:pPr>
            <a:r>
              <a:rPr lang="ru-RU" sz="1400" dirty="0" smtClean="0"/>
              <a:t>Группа компаний </a:t>
            </a:r>
            <a:r>
              <a:rPr lang="en-US" sz="1400" dirty="0" smtClean="0"/>
              <a:t>ITE</a:t>
            </a:r>
          </a:p>
          <a:p>
            <a:pPr marL="285750" indent="-285750">
              <a:buFont typeface="Wingdings" panose="05000000000000000000" pitchFamily="2" charset="2"/>
              <a:buChar char="Ø"/>
            </a:pPr>
            <a:r>
              <a:rPr lang="ru-RU" sz="1400" dirty="0" smtClean="0"/>
              <a:t>Всероссийский научно-исследовательский институт кабельной промышленности (ВНИИКП)</a:t>
            </a:r>
            <a:endParaRPr lang="en-US" sz="1400" dirty="0" smtClean="0"/>
          </a:p>
          <a:p>
            <a:pPr marL="285750" indent="-285750">
              <a:buFont typeface="Wingdings" panose="05000000000000000000" pitchFamily="2" charset="2"/>
              <a:buChar char="Ø"/>
            </a:pPr>
            <a:r>
              <a:rPr lang="ru-RU" sz="1400" dirty="0" smtClean="0"/>
              <a:t>Ассоциация «Электрокабель».</a:t>
            </a:r>
          </a:p>
          <a:p>
            <a:endParaRPr lang="ru-RU" sz="1400" b="1" dirty="0" smtClean="0">
              <a:solidFill>
                <a:srgbClr val="003366"/>
              </a:solidFill>
            </a:endParaRPr>
          </a:p>
          <a:p>
            <a:r>
              <a:rPr lang="ru-RU" sz="1400" b="1" dirty="0" smtClean="0">
                <a:solidFill>
                  <a:srgbClr val="003366"/>
                </a:solidFill>
              </a:rPr>
              <a:t>Генеральный </a:t>
            </a:r>
            <a:r>
              <a:rPr lang="ru-RU" sz="1400" b="1" dirty="0">
                <a:solidFill>
                  <a:srgbClr val="003366"/>
                </a:solidFill>
              </a:rPr>
              <a:t>информационный </a:t>
            </a:r>
            <a:r>
              <a:rPr lang="ru-RU" sz="1400" b="1" dirty="0" smtClean="0">
                <a:solidFill>
                  <a:srgbClr val="003366"/>
                </a:solidFill>
              </a:rPr>
              <a:t>партнер: </a:t>
            </a:r>
            <a:r>
              <a:rPr lang="en-US" sz="1400" dirty="0" err="1" smtClean="0"/>
              <a:t>RusCabel</a:t>
            </a:r>
            <a:r>
              <a:rPr lang="ru-RU" sz="1400" dirty="0"/>
              <a:t>.</a:t>
            </a:r>
            <a:r>
              <a:rPr lang="en-US" sz="1400" dirty="0" err="1"/>
              <a:t>Ru</a:t>
            </a:r>
            <a:endParaRPr lang="en-US" sz="1400" dirty="0"/>
          </a:p>
          <a:p>
            <a:endParaRPr lang="ru-RU" sz="1400" dirty="0" smtClean="0"/>
          </a:p>
          <a:p>
            <a:r>
              <a:rPr lang="ru-RU" sz="1400" dirty="0" smtClean="0"/>
              <a:t>Выставка </a:t>
            </a:r>
            <a:r>
              <a:rPr lang="en-US" sz="1400" b="1" dirty="0">
                <a:solidFill>
                  <a:srgbClr val="003366"/>
                </a:solidFill>
              </a:rPr>
              <a:t>Cabex</a:t>
            </a:r>
            <a:r>
              <a:rPr lang="en-US" sz="1400" dirty="0"/>
              <a:t> </a:t>
            </a:r>
            <a:r>
              <a:rPr lang="ru-RU" sz="1400" dirty="0"/>
              <a:t>отмечена почетными знаками </a:t>
            </a:r>
            <a:endParaRPr lang="ru-RU" sz="1400" b="1" dirty="0" smtClean="0">
              <a:solidFill>
                <a:schemeClr val="tx2">
                  <a:lumMod val="75000"/>
                </a:schemeClr>
              </a:solidFill>
            </a:endParaRPr>
          </a:p>
          <a:p>
            <a:r>
              <a:rPr lang="en-US" sz="1400" b="1" dirty="0" smtClean="0">
                <a:solidFill>
                  <a:schemeClr val="tx2">
                    <a:lumMod val="75000"/>
                  </a:schemeClr>
                </a:solidFill>
              </a:rPr>
              <a:t>UFI</a:t>
            </a:r>
            <a:r>
              <a:rPr lang="ru-RU" sz="1400" dirty="0">
                <a:solidFill>
                  <a:schemeClr val="tx2">
                    <a:lumMod val="75000"/>
                  </a:schemeClr>
                </a:solidFill>
              </a:rPr>
              <a:t> </a:t>
            </a:r>
            <a:r>
              <a:rPr lang="ru-RU" sz="1400" dirty="0" smtClean="0">
                <a:solidFill>
                  <a:schemeClr val="tx2">
                    <a:lumMod val="75000"/>
                  </a:schemeClr>
                </a:solidFill>
              </a:rPr>
              <a:t>– </a:t>
            </a:r>
            <a:r>
              <a:rPr lang="ru-RU" sz="1400" dirty="0" smtClean="0"/>
              <a:t>Всемирная</a:t>
            </a:r>
            <a:r>
              <a:rPr lang="ru-RU" sz="1400" dirty="0" smtClean="0">
                <a:solidFill>
                  <a:schemeClr val="tx2">
                    <a:lumMod val="75000"/>
                  </a:schemeClr>
                </a:solidFill>
              </a:rPr>
              <a:t> </a:t>
            </a:r>
            <a:r>
              <a:rPr lang="ru-RU" sz="1400" dirty="0"/>
              <a:t>а</a:t>
            </a:r>
            <a:r>
              <a:rPr lang="ru-RU" sz="1400" dirty="0" smtClean="0"/>
              <a:t>ссоциация </a:t>
            </a:r>
            <a:r>
              <a:rPr lang="ru-RU" sz="1400" dirty="0"/>
              <a:t>выставочной </a:t>
            </a:r>
            <a:r>
              <a:rPr lang="ru-RU" sz="1400" dirty="0" smtClean="0"/>
              <a:t>индустрии;</a:t>
            </a:r>
            <a:endParaRPr lang="ru-RU" sz="1400" b="1" dirty="0">
              <a:solidFill>
                <a:schemeClr val="tx2">
                  <a:lumMod val="75000"/>
                </a:schemeClr>
              </a:solidFill>
            </a:endParaRPr>
          </a:p>
          <a:p>
            <a:r>
              <a:rPr lang="ru-RU" sz="1400" b="1" dirty="0" smtClean="0">
                <a:solidFill>
                  <a:schemeClr val="tx2">
                    <a:lumMod val="75000"/>
                  </a:schemeClr>
                </a:solidFill>
              </a:rPr>
              <a:t>РСВЯ</a:t>
            </a:r>
            <a:r>
              <a:rPr lang="ru-RU" sz="1400" dirty="0">
                <a:solidFill>
                  <a:schemeClr val="tx2">
                    <a:lumMod val="75000"/>
                  </a:schemeClr>
                </a:solidFill>
              </a:rPr>
              <a:t> </a:t>
            </a:r>
            <a:r>
              <a:rPr lang="ru-RU" sz="1400" dirty="0" smtClean="0">
                <a:solidFill>
                  <a:schemeClr val="tx2">
                    <a:lumMod val="75000"/>
                  </a:schemeClr>
                </a:solidFill>
              </a:rPr>
              <a:t>- </a:t>
            </a:r>
            <a:r>
              <a:rPr lang="ru-RU" sz="1400" dirty="0" smtClean="0"/>
              <a:t>Российский </a:t>
            </a:r>
            <a:r>
              <a:rPr lang="ru-RU" sz="1400" dirty="0"/>
              <a:t>Союз выставок и </a:t>
            </a:r>
            <a:r>
              <a:rPr lang="ru-RU" sz="1400" dirty="0" smtClean="0"/>
              <a:t>ярмарок</a:t>
            </a:r>
            <a:endParaRPr lang="ru-RU" sz="1400" dirty="0"/>
          </a:p>
          <a:p>
            <a:r>
              <a:rPr lang="ru-RU" sz="1400" dirty="0" smtClean="0"/>
              <a:t> </a:t>
            </a:r>
          </a:p>
          <a:p>
            <a:endParaRPr lang="ru-RU" sz="1400" dirty="0" smtClean="0">
              <a:latin typeface="Baker Signet BT" pitchFamily="34" charset="0"/>
            </a:endParaRPr>
          </a:p>
          <a:p>
            <a:endParaRPr lang="en-US" sz="1400" dirty="0">
              <a:latin typeface="Baker Signet BT" pitchFamily="34" charset="0"/>
            </a:endParaRPr>
          </a:p>
        </p:txBody>
      </p:sp>
      <p:pic>
        <p:nvPicPr>
          <p:cNvPr id="11" name="Рисунок 10"/>
          <p:cNvPicPr/>
          <p:nvPr/>
        </p:nvPicPr>
        <p:blipFill rotWithShape="1">
          <a:blip r:embed="rId3" cstate="print"/>
          <a:srcRect l="68353" t="25392" r="26311" b="68400"/>
          <a:stretch/>
        </p:blipFill>
        <p:spPr bwMode="auto">
          <a:xfrm>
            <a:off x="5410175" y="5159821"/>
            <a:ext cx="552450" cy="513715"/>
          </a:xfrm>
          <a:prstGeom prst="rect">
            <a:avLst/>
          </a:prstGeom>
          <a:ln>
            <a:noFill/>
          </a:ln>
          <a:extLst>
            <a:ext uri="{53640926-AAD7-44D8-BBD7-CCE9431645EC}">
              <a14:shadowObscured xmlns:a14="http://schemas.microsoft.com/office/drawing/2010/main" xmlns=""/>
            </a:ext>
          </a:extLst>
        </p:spPr>
      </p:pic>
      <p:pic>
        <p:nvPicPr>
          <p:cNvPr id="15" name="Рисунок 14"/>
          <p:cNvPicPr/>
          <p:nvPr/>
        </p:nvPicPr>
        <p:blipFill rotWithShape="1">
          <a:blip r:embed="rId3" cstate="print"/>
          <a:srcRect l="67893" t="32064" r="26127" b="61841"/>
          <a:stretch/>
        </p:blipFill>
        <p:spPr bwMode="auto">
          <a:xfrm>
            <a:off x="4283967" y="5159821"/>
            <a:ext cx="619125" cy="504825"/>
          </a:xfrm>
          <a:prstGeom prst="rect">
            <a:avLst/>
          </a:prstGeom>
          <a:ln>
            <a:noFill/>
          </a:ln>
          <a:extLst>
            <a:ext uri="{53640926-AAD7-44D8-BBD7-CCE9431645EC}">
              <a14:shadowObscured xmlns:a14="http://schemas.microsoft.com/office/drawing/2010/main" xmlns=""/>
            </a:ext>
          </a:extLst>
        </p:spPr>
      </p:pic>
      <p:pic>
        <p:nvPicPr>
          <p:cNvPr id="16" name="Рисунок 15" descr="\\itemsk\Events\2015\Cabex\Marketing\Reports, Survey\Экспозиция\5J8A0526.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65" y="2996952"/>
            <a:ext cx="3821430" cy="2548255"/>
          </a:xfrm>
          <a:prstGeom prst="rect">
            <a:avLst/>
          </a:prstGeom>
          <a:noFill/>
          <a:ln>
            <a:noFill/>
          </a:ln>
        </p:spPr>
      </p:pic>
      <p:pic>
        <p:nvPicPr>
          <p:cNvPr id="19" name="Рисунок 18" descr="\\itemsk\Events\2015\Cabex\Marketing\Reports, Survey\18 march\5J8A0798.JPG"/>
          <p:cNvPicPr/>
          <p:nvPr/>
        </p:nvPicPr>
        <p:blipFill rotWithShape="1">
          <a:blip r:embed="rId5" cstate="print">
            <a:extLst>
              <a:ext uri="{28A0092B-C50C-407E-A947-70E740481C1C}">
                <a14:useLocalDpi xmlns:a14="http://schemas.microsoft.com/office/drawing/2010/main" xmlns="" val="0"/>
              </a:ext>
            </a:extLst>
          </a:blip>
          <a:srcRect t="4202" b="8091"/>
          <a:stretch/>
        </p:blipFill>
        <p:spPr bwMode="auto">
          <a:xfrm>
            <a:off x="-20465" y="548681"/>
            <a:ext cx="3812307" cy="2232248"/>
          </a:xfrm>
          <a:prstGeom prst="rect">
            <a:avLst/>
          </a:prstGeom>
          <a:noFill/>
          <a:ln>
            <a:noFill/>
          </a:ln>
        </p:spPr>
      </p:pic>
    </p:spTree>
    <p:extLst>
      <p:ext uri="{BB962C8B-B14F-4D97-AF65-F5344CB8AC3E}">
        <p14:creationId xmlns:p14="http://schemas.microsoft.com/office/powerpoint/2010/main" xmlns="" val="2373840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139952" y="0"/>
            <a:ext cx="5004048"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 выставке</a:t>
            </a:r>
            <a:endParaRPr lang="ru-RU" sz="2200" dirty="0">
              <a:latin typeface="+mj-lt"/>
            </a:endParaRPr>
          </a:p>
        </p:txBody>
      </p:sp>
      <p:sp>
        <p:nvSpPr>
          <p:cNvPr id="7" name="Прямоугольник 6"/>
          <p:cNvSpPr/>
          <p:nvPr/>
        </p:nvSpPr>
        <p:spPr>
          <a:xfrm>
            <a:off x="4139952" y="6354000"/>
            <a:ext cx="5004048"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sp>
        <p:nvSpPr>
          <p:cNvPr id="8" name="Прямоугольник 7"/>
          <p:cNvSpPr/>
          <p:nvPr/>
        </p:nvSpPr>
        <p:spPr>
          <a:xfrm>
            <a:off x="-18158" y="2034000"/>
            <a:ext cx="4055741"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37583"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43450" y="611909"/>
            <a:ext cx="4749030" cy="5047536"/>
          </a:xfrm>
          <a:prstGeom prst="rect">
            <a:avLst/>
          </a:prstGeom>
          <a:noFill/>
        </p:spPr>
        <p:txBody>
          <a:bodyPr wrap="square" rtlCol="0">
            <a:spAutoFit/>
          </a:bodyPr>
          <a:lstStyle/>
          <a:p>
            <a:endParaRPr lang="ru-RU" sz="1400" dirty="0" smtClean="0"/>
          </a:p>
          <a:p>
            <a:r>
              <a:rPr lang="ru-RU" sz="1400" dirty="0" smtClean="0"/>
              <a:t>1</a:t>
            </a:r>
            <a:r>
              <a:rPr lang="en-US" sz="1400" dirty="0" smtClean="0"/>
              <a:t>4</a:t>
            </a:r>
            <a:r>
              <a:rPr lang="ru-RU" sz="1400" dirty="0" smtClean="0"/>
              <a:t>-я </a:t>
            </a:r>
            <a:r>
              <a:rPr lang="ru-RU" sz="1400" dirty="0"/>
              <a:t>Международная выставка кабельно-проводниковой продукции </a:t>
            </a:r>
            <a:r>
              <a:rPr lang="en-US" sz="1400" b="1" dirty="0" err="1">
                <a:solidFill>
                  <a:srgbClr val="003366"/>
                </a:solidFill>
              </a:rPr>
              <a:t>Cabex</a:t>
            </a:r>
            <a:r>
              <a:rPr lang="en-US" sz="1400" b="1" dirty="0">
                <a:solidFill>
                  <a:srgbClr val="003366"/>
                </a:solidFill>
              </a:rPr>
              <a:t> </a:t>
            </a:r>
            <a:r>
              <a:rPr lang="en-US" sz="1400" b="1" dirty="0" smtClean="0">
                <a:solidFill>
                  <a:srgbClr val="003366"/>
                </a:solidFill>
              </a:rPr>
              <a:t> </a:t>
            </a:r>
            <a:r>
              <a:rPr lang="ru-RU" sz="1400" dirty="0" smtClean="0"/>
              <a:t>проходила</a:t>
            </a:r>
            <a:r>
              <a:rPr lang="ru-RU" sz="1400" b="1" dirty="0" smtClean="0">
                <a:solidFill>
                  <a:srgbClr val="003366"/>
                </a:solidFill>
              </a:rPr>
              <a:t> </a:t>
            </a:r>
            <a:r>
              <a:rPr lang="ru-RU" sz="1400" b="1" dirty="0" smtClean="0">
                <a:solidFill>
                  <a:schemeClr val="tx2">
                    <a:lumMod val="75000"/>
                  </a:schemeClr>
                </a:solidFill>
              </a:rPr>
              <a:t>при поддержке</a:t>
            </a:r>
            <a:r>
              <a:rPr lang="en-US" sz="1400" b="1" dirty="0" smtClean="0">
                <a:solidFill>
                  <a:schemeClr val="tx2">
                    <a:lumMod val="75000"/>
                  </a:schemeClr>
                </a:solidFill>
              </a:rPr>
              <a:t>:</a:t>
            </a:r>
            <a:r>
              <a:rPr lang="ru-RU" sz="1400" b="1" dirty="0" smtClean="0">
                <a:solidFill>
                  <a:schemeClr val="tx2">
                    <a:lumMod val="75000"/>
                  </a:schemeClr>
                </a:solidFill>
              </a:rPr>
              <a:t> </a:t>
            </a:r>
          </a:p>
          <a:p>
            <a:endParaRPr lang="en-US" sz="1400" b="1" dirty="0" smtClean="0">
              <a:solidFill>
                <a:schemeClr val="tx2">
                  <a:lumMod val="75000"/>
                </a:schemeClr>
              </a:solidFill>
            </a:endParaRPr>
          </a:p>
          <a:p>
            <a:pPr marL="285750" indent="-285750">
              <a:buFont typeface="Wingdings" panose="05000000000000000000" pitchFamily="2" charset="2"/>
              <a:buChar char="Ø"/>
            </a:pPr>
            <a:r>
              <a:rPr lang="ru-RU" sz="1400" dirty="0" smtClean="0"/>
              <a:t>Комитета Государственной Думы Российской Федерации по промышленности; </a:t>
            </a:r>
          </a:p>
          <a:p>
            <a:pPr marL="285750" indent="-285750">
              <a:buFont typeface="Wingdings" panose="05000000000000000000" pitchFamily="2" charset="2"/>
              <a:buChar char="Ø"/>
            </a:pPr>
            <a:r>
              <a:rPr lang="ru-RU" sz="1400" dirty="0" smtClean="0"/>
              <a:t>Комитета Государственной Думы Российской Федерации по энергетике; </a:t>
            </a:r>
          </a:p>
          <a:p>
            <a:pPr marL="285750" indent="-285750">
              <a:buFont typeface="Wingdings" panose="05000000000000000000" pitchFamily="2" charset="2"/>
              <a:buChar char="Ø"/>
            </a:pPr>
            <a:r>
              <a:rPr lang="ru-RU" sz="1400" dirty="0" smtClean="0"/>
              <a:t>Министерства энергетики Российской Федерации; </a:t>
            </a:r>
          </a:p>
          <a:p>
            <a:pPr marL="285750" indent="-285750">
              <a:buFont typeface="Wingdings" panose="05000000000000000000" pitchFamily="2" charset="2"/>
              <a:buChar char="Ø"/>
            </a:pPr>
            <a:r>
              <a:rPr lang="ru-RU" sz="1400" dirty="0" smtClean="0"/>
              <a:t>Министерства промышленности и торговли Российской Федерации; </a:t>
            </a:r>
            <a:endParaRPr lang="en-US" sz="1400" dirty="0" smtClean="0"/>
          </a:p>
          <a:p>
            <a:pPr marL="285750" indent="-285750">
              <a:buFont typeface="Wingdings" panose="05000000000000000000" pitchFamily="2" charset="2"/>
              <a:buChar char="Ø"/>
            </a:pPr>
            <a:r>
              <a:rPr lang="ru-RU" sz="1400" dirty="0"/>
              <a:t>Правительства Москвы; </a:t>
            </a:r>
            <a:endParaRPr lang="ru-RU" sz="1400" dirty="0" smtClean="0"/>
          </a:p>
          <a:p>
            <a:pPr marL="285750" indent="-285750">
              <a:buFont typeface="Wingdings" panose="05000000000000000000" pitchFamily="2" charset="2"/>
              <a:buChar char="Ø"/>
            </a:pPr>
            <a:r>
              <a:rPr lang="ru-RU" sz="1400" dirty="0" smtClean="0"/>
              <a:t>Московской городской Думы</a:t>
            </a:r>
            <a:r>
              <a:rPr lang="en-US" sz="1400" dirty="0" smtClean="0"/>
              <a:t>;</a:t>
            </a:r>
            <a:endParaRPr lang="ru-RU" sz="1400" dirty="0" smtClean="0"/>
          </a:p>
          <a:p>
            <a:pPr marL="285750" indent="-285750">
              <a:buFont typeface="Wingdings" panose="05000000000000000000" pitchFamily="2" charset="2"/>
              <a:buChar char="Ø"/>
            </a:pPr>
            <a:r>
              <a:rPr lang="ru-RU" sz="1400" dirty="0" smtClean="0"/>
              <a:t>Министерства энергетики Московской области; </a:t>
            </a:r>
          </a:p>
          <a:p>
            <a:pPr marL="285750" indent="-285750">
              <a:buFont typeface="Wingdings" panose="05000000000000000000" pitchFamily="2" charset="2"/>
              <a:buChar char="Ø"/>
            </a:pPr>
            <a:r>
              <a:rPr lang="ru-RU" sz="1400" dirty="0" smtClean="0"/>
              <a:t>Торгово-промышленной палаты Российской Федерации; </a:t>
            </a:r>
          </a:p>
          <a:p>
            <a:pPr marL="285750" indent="-285750">
              <a:buFont typeface="Wingdings" panose="05000000000000000000" pitchFamily="2" charset="2"/>
              <a:buChar char="Ø"/>
            </a:pPr>
            <a:r>
              <a:rPr lang="ru-RU" sz="1400" dirty="0" smtClean="0"/>
              <a:t>Международной Ассоциации «</a:t>
            </a:r>
            <a:r>
              <a:rPr lang="ru-RU" sz="1400" dirty="0" err="1" smtClean="0"/>
              <a:t>Интеркабель</a:t>
            </a:r>
            <a:r>
              <a:rPr lang="ru-RU" sz="1400" dirty="0" smtClean="0"/>
              <a:t>»; </a:t>
            </a:r>
          </a:p>
          <a:p>
            <a:pPr marL="285750" indent="-285750">
              <a:buFont typeface="Wingdings" panose="05000000000000000000" pitchFamily="2" charset="2"/>
              <a:buChar char="Ø"/>
            </a:pPr>
            <a:r>
              <a:rPr lang="ru-RU" sz="1400" dirty="0" smtClean="0"/>
              <a:t>Ассоциации «</a:t>
            </a:r>
            <a:r>
              <a:rPr lang="ru-RU" sz="1400" dirty="0" err="1" smtClean="0"/>
              <a:t>Росэлектромонтаж</a:t>
            </a:r>
            <a:r>
              <a:rPr lang="ru-RU" sz="1400" dirty="0" smtClean="0"/>
              <a:t>».</a:t>
            </a:r>
          </a:p>
          <a:p>
            <a:endParaRPr lang="en-US" sz="1400" dirty="0" smtClean="0"/>
          </a:p>
          <a:p>
            <a:endParaRPr lang="ru-RU" sz="1400" dirty="0" smtClean="0"/>
          </a:p>
          <a:p>
            <a:r>
              <a:rPr lang="ru-RU" sz="1400" dirty="0" smtClean="0"/>
              <a:t> </a:t>
            </a:r>
          </a:p>
          <a:p>
            <a:endParaRPr lang="ru-RU" sz="1400" dirty="0" smtClean="0">
              <a:latin typeface="Baker Signet BT" pitchFamily="34" charset="0"/>
            </a:endParaRPr>
          </a:p>
          <a:p>
            <a:endParaRPr lang="en-US" sz="1400" dirty="0">
              <a:latin typeface="Baker Signet BT" pitchFamily="34" charset="0"/>
            </a:endParaRPr>
          </a:p>
        </p:txBody>
      </p:sp>
      <p:pic>
        <p:nvPicPr>
          <p:cNvPr id="10" name="Рисунок 9" descr="\\itemsk\Events\2015\Cabex\Marketing\Catalogue, route planner\Приветствия\Moscow Georgiy.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4774033"/>
            <a:ext cx="720080" cy="894992"/>
          </a:xfrm>
          <a:prstGeom prst="rect">
            <a:avLst/>
          </a:prstGeom>
          <a:noFill/>
          <a:ln>
            <a:noFill/>
          </a:ln>
        </p:spPr>
      </p:pic>
      <p:pic>
        <p:nvPicPr>
          <p:cNvPr id="11" name="Рисунок 10"/>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984" y="4741745"/>
            <a:ext cx="720080" cy="898043"/>
          </a:xfrm>
          <a:prstGeom prst="rect">
            <a:avLst/>
          </a:prstGeom>
          <a:noFill/>
        </p:spPr>
      </p:pic>
      <p:pic>
        <p:nvPicPr>
          <p:cNvPr id="13" name="Рисунок 12" descr="http://www.accordpost.ru/app/webroot/files/upload/editor/3.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96336" y="4761400"/>
            <a:ext cx="576064" cy="858735"/>
          </a:xfrm>
          <a:prstGeom prst="rect">
            <a:avLst/>
          </a:prstGeom>
          <a:noFill/>
          <a:ln>
            <a:noFill/>
          </a:ln>
        </p:spPr>
      </p:pic>
      <p:pic>
        <p:nvPicPr>
          <p:cNvPr id="14" name="Рисунок 13" descr="C:\Users\Komarova\AppData\Local\Microsoft\Windows\Temporary Internet Files\Content.Word\Moscowskaya_obl.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41976" y="4774443"/>
            <a:ext cx="657994" cy="885002"/>
          </a:xfrm>
          <a:prstGeom prst="rect">
            <a:avLst/>
          </a:prstGeom>
          <a:noFill/>
          <a:ln>
            <a:noFill/>
          </a:ln>
        </p:spPr>
      </p:pic>
      <p:pic>
        <p:nvPicPr>
          <p:cNvPr id="15" name="Рисунок 14" descr="\\itemsk\Events\2015\Cabex\Marketing\Reports, Survey\Открытие\5J8A0430.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159" y="504000"/>
            <a:ext cx="3821431" cy="2564960"/>
          </a:xfrm>
          <a:prstGeom prst="rect">
            <a:avLst/>
          </a:prstGeom>
          <a:noFill/>
          <a:ln>
            <a:noFill/>
          </a:ln>
        </p:spPr>
      </p:pic>
      <p:pic>
        <p:nvPicPr>
          <p:cNvPr id="17" name="Рисунок 16" descr="\\itemsk\Events\2015\Cabex\Marketing\Reports, Survey\Открытие\5J8A0493.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114" y="3284984"/>
            <a:ext cx="3821430" cy="2548255"/>
          </a:xfrm>
          <a:prstGeom prst="rect">
            <a:avLst/>
          </a:prstGeom>
          <a:noFill/>
          <a:ln>
            <a:noFill/>
          </a:ln>
        </p:spPr>
      </p:pic>
    </p:spTree>
    <p:extLst>
      <p:ext uri="{BB962C8B-B14F-4D97-AF65-F5344CB8AC3E}">
        <p14:creationId xmlns:p14="http://schemas.microsoft.com/office/powerpoint/2010/main" xmlns="" val="111779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8"/>
            <a:ext cx="4914286" cy="3477875"/>
          </a:xfrm>
          <a:prstGeom prst="rect">
            <a:avLst/>
          </a:prstGeom>
          <a:noFill/>
        </p:spPr>
        <p:txBody>
          <a:bodyPr wrap="square" rtlCol="0">
            <a:spAutoFit/>
          </a:bodyPr>
          <a:lstStyle/>
          <a:p>
            <a:r>
              <a:rPr lang="ru-RU" sz="1400" b="1" dirty="0" smtClean="0">
                <a:solidFill>
                  <a:schemeClr val="tx2">
                    <a:lumMod val="75000"/>
                  </a:schemeClr>
                </a:solidFill>
              </a:rPr>
              <a:t>Участники выставки</a:t>
            </a:r>
            <a:r>
              <a:rPr lang="en-US" sz="1400" b="1" dirty="0" smtClean="0">
                <a:solidFill>
                  <a:schemeClr val="tx2">
                    <a:lumMod val="75000"/>
                  </a:schemeClr>
                </a:solidFill>
              </a:rPr>
              <a:t> Cabex</a:t>
            </a:r>
            <a:r>
              <a:rPr lang="ru-RU" sz="1400" b="1" dirty="0"/>
              <a:t> </a:t>
            </a:r>
            <a:r>
              <a:rPr lang="ru-RU" sz="1400" dirty="0"/>
              <a:t>- признанные мировые лидеры рынка кабельной продукции, производители и поставщики </a:t>
            </a:r>
            <a:r>
              <a:rPr lang="ru-RU" sz="1400" dirty="0" smtClean="0"/>
              <a:t>кабелей, проводов </a:t>
            </a:r>
            <a:r>
              <a:rPr lang="ru-RU" sz="1400" dirty="0"/>
              <a:t>и аксессуаров </a:t>
            </a:r>
            <a:r>
              <a:rPr lang="ru-RU" sz="1400" dirty="0" smtClean="0"/>
              <a:t>для:</a:t>
            </a:r>
            <a:r>
              <a:rPr lang="en-US" sz="1400" dirty="0" smtClean="0"/>
              <a:t> </a:t>
            </a:r>
            <a:r>
              <a:rPr lang="en-US" sz="1400" dirty="0"/>
              <a:t> </a:t>
            </a:r>
            <a:endParaRPr lang="en-US" sz="1400" dirty="0" smtClean="0"/>
          </a:p>
          <a:p>
            <a:pPr marL="285750" indent="-285750">
              <a:buFont typeface="Wingdings" panose="05000000000000000000" pitchFamily="2" charset="2"/>
              <a:buChar char="Ø"/>
            </a:pPr>
            <a:r>
              <a:rPr lang="ru-RU" sz="1400" dirty="0" smtClean="0"/>
              <a:t>Энергетики;</a:t>
            </a:r>
            <a:r>
              <a:rPr lang="en-US" sz="1400" dirty="0" smtClean="0"/>
              <a:t> </a:t>
            </a:r>
            <a:endParaRPr lang="ru-RU" sz="1400" dirty="0" smtClean="0"/>
          </a:p>
          <a:p>
            <a:pPr marL="285750" indent="-285750">
              <a:buFont typeface="Wingdings" panose="05000000000000000000" pitchFamily="2" charset="2"/>
              <a:buChar char="Ø"/>
            </a:pPr>
            <a:r>
              <a:rPr lang="ru-RU" sz="1400" dirty="0" smtClean="0"/>
              <a:t>Электротехники;</a:t>
            </a:r>
            <a:r>
              <a:rPr lang="en-US" sz="1400" dirty="0" smtClean="0"/>
              <a:t> </a:t>
            </a:r>
          </a:p>
          <a:p>
            <a:pPr marL="285750" indent="-285750">
              <a:buFont typeface="Wingdings" panose="05000000000000000000" pitchFamily="2" charset="2"/>
              <a:buChar char="Ø"/>
            </a:pPr>
            <a:r>
              <a:rPr lang="ru-RU" sz="1400" dirty="0" smtClean="0"/>
              <a:t>Связи </a:t>
            </a:r>
            <a:r>
              <a:rPr lang="ru-RU" sz="1400" dirty="0"/>
              <a:t>и </a:t>
            </a:r>
            <a:r>
              <a:rPr lang="ru-RU" sz="1400" dirty="0" smtClean="0"/>
              <a:t>телекоммуникаций;</a:t>
            </a:r>
            <a:r>
              <a:rPr lang="en-US" sz="1400" dirty="0" smtClean="0"/>
              <a:t> </a:t>
            </a:r>
          </a:p>
          <a:p>
            <a:pPr marL="285750" indent="-285750">
              <a:buFont typeface="Wingdings" panose="05000000000000000000" pitchFamily="2" charset="2"/>
              <a:buChar char="Ø"/>
            </a:pPr>
            <a:r>
              <a:rPr lang="ru-RU" sz="1400" dirty="0" smtClean="0"/>
              <a:t>Нефтегазовой </a:t>
            </a:r>
            <a:r>
              <a:rPr lang="ru-RU" sz="1400" dirty="0"/>
              <a:t>и горнорудной промышленности;</a:t>
            </a:r>
          </a:p>
          <a:p>
            <a:pPr marL="285750" indent="-285750">
              <a:buFont typeface="Wingdings" panose="05000000000000000000" pitchFamily="2" charset="2"/>
              <a:buChar char="Ø"/>
            </a:pPr>
            <a:r>
              <a:rPr lang="ru-RU" sz="1400" dirty="0" smtClean="0"/>
              <a:t>Машиностроения </a:t>
            </a:r>
            <a:r>
              <a:rPr lang="ru-RU" sz="1400" dirty="0"/>
              <a:t>и судостроения;</a:t>
            </a:r>
          </a:p>
          <a:p>
            <a:pPr marL="285750" indent="-285750">
              <a:buFont typeface="Wingdings" panose="05000000000000000000" pitchFamily="2" charset="2"/>
              <a:buChar char="Ø"/>
            </a:pPr>
            <a:r>
              <a:rPr lang="ru-RU" sz="1400" dirty="0" smtClean="0"/>
              <a:t>для </a:t>
            </a:r>
            <a:r>
              <a:rPr lang="ru-RU" sz="1400" dirty="0"/>
              <a:t>инфраструктуры РЖД и строительства</a:t>
            </a:r>
          </a:p>
          <a:p>
            <a:pPr algn="just"/>
            <a:endParaRPr lang="en-US" sz="1000" dirty="0" smtClean="0"/>
          </a:p>
          <a:p>
            <a:r>
              <a:rPr lang="ru-RU" sz="1400" dirty="0" smtClean="0"/>
              <a:t>Участниками выставки </a:t>
            </a:r>
            <a:r>
              <a:rPr lang="en-US" sz="1400" b="1" dirty="0" err="1" smtClean="0">
                <a:solidFill>
                  <a:schemeClr val="tx2">
                    <a:lumMod val="75000"/>
                  </a:schemeClr>
                </a:solidFill>
              </a:rPr>
              <a:t>Cabex</a:t>
            </a:r>
            <a:r>
              <a:rPr lang="en-US" sz="1400" b="1" dirty="0" smtClean="0">
                <a:solidFill>
                  <a:schemeClr val="tx2">
                    <a:lumMod val="75000"/>
                  </a:schemeClr>
                </a:solidFill>
              </a:rPr>
              <a:t> 201</a:t>
            </a:r>
            <a:r>
              <a:rPr lang="ru-RU" sz="1400" b="1" dirty="0" smtClean="0">
                <a:solidFill>
                  <a:schemeClr val="tx2">
                    <a:lumMod val="75000"/>
                  </a:schemeClr>
                </a:solidFill>
              </a:rPr>
              <a:t>5</a:t>
            </a:r>
            <a:r>
              <a:rPr lang="en-US" sz="1400" b="1" dirty="0" smtClean="0">
                <a:solidFill>
                  <a:schemeClr val="tx2">
                    <a:lumMod val="75000"/>
                  </a:schemeClr>
                </a:solidFill>
              </a:rPr>
              <a:t> </a:t>
            </a:r>
            <a:r>
              <a:rPr lang="ru-RU" sz="1400" b="1" dirty="0" smtClean="0">
                <a:solidFill>
                  <a:schemeClr val="tx2">
                    <a:lumMod val="75000"/>
                  </a:schemeClr>
                </a:solidFill>
              </a:rPr>
              <a:t>стали 124 компании из </a:t>
            </a:r>
            <a:endParaRPr lang="en-US" sz="1400" b="1" dirty="0" smtClean="0">
              <a:solidFill>
                <a:schemeClr val="tx2">
                  <a:lumMod val="75000"/>
                </a:schemeClr>
              </a:solidFill>
            </a:endParaRPr>
          </a:p>
          <a:p>
            <a:r>
              <a:rPr lang="ru-RU" sz="1400" b="1" dirty="0" smtClean="0">
                <a:solidFill>
                  <a:schemeClr val="tx2">
                    <a:lumMod val="75000"/>
                  </a:schemeClr>
                </a:solidFill>
              </a:rPr>
              <a:t>12 стран мира</a:t>
            </a:r>
            <a:r>
              <a:rPr lang="ru-RU" sz="1400" dirty="0" smtClean="0">
                <a:solidFill>
                  <a:schemeClr val="tx2">
                    <a:lumMod val="75000"/>
                  </a:schemeClr>
                </a:solidFill>
              </a:rPr>
              <a:t>,</a:t>
            </a:r>
            <a:r>
              <a:rPr lang="ru-RU" sz="1400" dirty="0" smtClean="0"/>
              <a:t> которые продемонстрировали  новейшие достижения кабельной промышленности </a:t>
            </a:r>
          </a:p>
          <a:p>
            <a:r>
              <a:rPr lang="ru-RU" sz="1400" b="1" dirty="0" smtClean="0">
                <a:solidFill>
                  <a:schemeClr val="tx2">
                    <a:lumMod val="75000"/>
                  </a:schemeClr>
                </a:solidFill>
              </a:rPr>
              <a:t>на общей площади 5 000 </a:t>
            </a:r>
            <a:r>
              <a:rPr lang="ru-RU" sz="1400" b="1" dirty="0" err="1" smtClean="0">
                <a:solidFill>
                  <a:schemeClr val="tx2">
                    <a:lumMod val="75000"/>
                  </a:schemeClr>
                </a:solidFill>
              </a:rPr>
              <a:t>кв.м</a:t>
            </a:r>
            <a:r>
              <a:rPr lang="ru-RU" sz="1400" b="1" dirty="0" smtClean="0">
                <a:solidFill>
                  <a:schemeClr val="tx2">
                    <a:lumMod val="75000"/>
                  </a:schemeClr>
                </a:solidFill>
              </a:rPr>
              <a:t>.</a:t>
            </a:r>
          </a:p>
          <a:p>
            <a:pPr algn="just"/>
            <a:endParaRPr lang="ru-RU" sz="1400" b="1" dirty="0"/>
          </a:p>
          <a:p>
            <a:pPr algn="just"/>
            <a:endParaRPr lang="ru-RU" sz="1400" b="1" dirty="0" smtClean="0"/>
          </a:p>
        </p:txBody>
      </p:sp>
      <p:sp>
        <p:nvSpPr>
          <p:cNvPr id="14" name="Прямоугольник 13"/>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Участники</a:t>
            </a:r>
            <a:endParaRPr lang="ru-RU" sz="2200" dirty="0">
              <a:latin typeface="+mj-lt"/>
            </a:endParaRPr>
          </a:p>
        </p:txBody>
      </p:sp>
      <p:sp>
        <p:nvSpPr>
          <p:cNvPr id="15" name="Прямоугольник 14"/>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pic>
        <p:nvPicPr>
          <p:cNvPr id="11" name="Рисунок 10" descr="\\itemsk\Events\2015\Cabex\Marketing\Reports, Survey\Для буклета\5J8A0239.JPG"/>
          <p:cNvPicPr/>
          <p:nvPr/>
        </p:nvPicPr>
        <p:blipFill rotWithShape="1">
          <a:blip r:embed="rId2" cstate="print">
            <a:extLst>
              <a:ext uri="{28A0092B-C50C-407E-A947-70E740481C1C}">
                <a14:useLocalDpi xmlns:a14="http://schemas.microsoft.com/office/drawing/2010/main" xmlns="" val="0"/>
              </a:ext>
            </a:extLst>
          </a:blip>
          <a:srcRect t="4230" r="12564" b="13846"/>
          <a:stretch/>
        </p:blipFill>
        <p:spPr bwMode="auto">
          <a:xfrm>
            <a:off x="0" y="515832"/>
            <a:ext cx="3779912" cy="2337104"/>
          </a:xfrm>
          <a:prstGeom prst="rect">
            <a:avLst/>
          </a:prstGeom>
          <a:noFill/>
          <a:ln>
            <a:noFill/>
          </a:ln>
          <a:extLst>
            <a:ext uri="{53640926-AAD7-44D8-BBD7-CCE9431645EC}">
              <a14:shadowObscured xmlns:a14="http://schemas.microsoft.com/office/drawing/2010/main" xmlns=""/>
            </a:ext>
          </a:extLst>
        </p:spPr>
      </p:pic>
      <p:pic>
        <p:nvPicPr>
          <p:cNvPr id="13" name="Рисунок 12" descr="\\itemsk\Events\2015\Cabex\Marketing\Reports, Survey\Для буклета\5J8A0246.JPG"/>
          <p:cNvPicPr/>
          <p:nvPr/>
        </p:nvPicPr>
        <p:blipFill rotWithShape="1">
          <a:blip r:embed="rId3" cstate="print">
            <a:extLst>
              <a:ext uri="{28A0092B-C50C-407E-A947-70E740481C1C}">
                <a14:useLocalDpi xmlns:a14="http://schemas.microsoft.com/office/drawing/2010/main" xmlns="" val="0"/>
              </a:ext>
            </a:extLst>
          </a:blip>
          <a:srcRect l="3353" t="10447" r="4732"/>
          <a:stretch/>
        </p:blipFill>
        <p:spPr bwMode="auto">
          <a:xfrm>
            <a:off x="0" y="3068960"/>
            <a:ext cx="3779912" cy="2342356"/>
          </a:xfrm>
          <a:prstGeom prst="rect">
            <a:avLst/>
          </a:prstGeom>
          <a:noFill/>
          <a:ln>
            <a:noFill/>
          </a:ln>
        </p:spPr>
      </p:pic>
      <p:pic>
        <p:nvPicPr>
          <p:cNvPr id="17" name="Рисунок 16"/>
          <p:cNvPicPr/>
          <p:nvPr/>
        </p:nvPicPr>
        <p:blipFill rotWithShape="1">
          <a:blip r:embed="rId4" cstate="print"/>
          <a:srcRect l="11146" t="30187" r="49226" b="35563"/>
          <a:stretch/>
        </p:blipFill>
        <p:spPr bwMode="auto">
          <a:xfrm>
            <a:off x="4427984" y="3645024"/>
            <a:ext cx="3960441" cy="25922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27869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1196752"/>
            <a:ext cx="4914286" cy="3754874"/>
          </a:xfrm>
          <a:prstGeom prst="rect">
            <a:avLst/>
          </a:prstGeom>
          <a:noFill/>
        </p:spPr>
        <p:txBody>
          <a:bodyPr wrap="square" rtlCol="0">
            <a:spAutoFit/>
          </a:bodyPr>
          <a:lstStyle/>
          <a:p>
            <a:r>
              <a:rPr lang="ru-RU" sz="1400" dirty="0"/>
              <a:t>Постоянные </a:t>
            </a:r>
            <a:r>
              <a:rPr lang="ru-RU" sz="1400" dirty="0" smtClean="0"/>
              <a:t>участники</a:t>
            </a:r>
            <a:r>
              <a:rPr lang="en-US" sz="1400" dirty="0" smtClean="0"/>
              <a:t> </a:t>
            </a:r>
            <a:r>
              <a:rPr lang="ru-RU" sz="1400" dirty="0" smtClean="0"/>
              <a:t>выставки</a:t>
            </a:r>
            <a:r>
              <a:rPr lang="en-US" sz="1400" dirty="0" smtClean="0"/>
              <a:t> </a:t>
            </a:r>
            <a:r>
              <a:rPr lang="ru-RU" sz="1400" dirty="0" smtClean="0"/>
              <a:t>подтверждают</a:t>
            </a:r>
            <a:r>
              <a:rPr lang="ru-RU" sz="1400" dirty="0"/>
              <a:t>, </a:t>
            </a:r>
            <a:r>
              <a:rPr lang="ru-RU" sz="1400" dirty="0" smtClean="0"/>
              <a:t>что </a:t>
            </a:r>
            <a:endParaRPr lang="en-US" sz="1400" dirty="0" smtClean="0"/>
          </a:p>
          <a:p>
            <a:r>
              <a:rPr lang="en-US" sz="1400" b="1" dirty="0" smtClean="0">
                <a:solidFill>
                  <a:schemeClr val="tx2">
                    <a:lumMod val="75000"/>
                  </a:schemeClr>
                </a:solidFill>
              </a:rPr>
              <a:t>Cabex</a:t>
            </a:r>
            <a:r>
              <a:rPr lang="en-US" sz="1400" dirty="0" smtClean="0"/>
              <a:t> –</a:t>
            </a:r>
            <a:r>
              <a:rPr lang="ru-RU" sz="1400" dirty="0" smtClean="0"/>
              <a:t> это самое </a:t>
            </a:r>
            <a:r>
              <a:rPr lang="ru-RU" sz="1400" dirty="0"/>
              <a:t>знаковое событие для кабельной </a:t>
            </a:r>
            <a:r>
              <a:rPr lang="ru-RU" sz="1400" dirty="0" smtClean="0"/>
              <a:t>отрасли, крупнейшая </a:t>
            </a:r>
            <a:r>
              <a:rPr lang="ru-RU" sz="1400" dirty="0"/>
              <a:t>специализированная выставка, не имеющая аналогов в России и странах </a:t>
            </a:r>
            <a:r>
              <a:rPr lang="ru-RU" sz="1400" dirty="0" smtClean="0"/>
              <a:t>СНГ.</a:t>
            </a:r>
            <a:endParaRPr lang="en-US" sz="1400" dirty="0" smtClean="0"/>
          </a:p>
          <a:p>
            <a:pPr indent="288000" algn="just"/>
            <a:endParaRPr lang="ru-RU" sz="1400" dirty="0" smtClean="0"/>
          </a:p>
          <a:p>
            <a:pPr indent="288000" algn="just"/>
            <a:endParaRPr lang="ru-RU" sz="1400" dirty="0"/>
          </a:p>
          <a:p>
            <a:pPr indent="288000" algn="just"/>
            <a:endParaRPr lang="ru-RU" sz="1400" dirty="0" smtClean="0"/>
          </a:p>
          <a:p>
            <a:r>
              <a:rPr lang="ru-RU" sz="1400" dirty="0" smtClean="0"/>
              <a:t>Среди участников выставки ведущие российские и зарубежные предприятия: </a:t>
            </a:r>
          </a:p>
          <a:p>
            <a:r>
              <a:rPr lang="ru-RU" sz="1400" dirty="0" smtClean="0"/>
              <a:t>«Камский кабель», «</a:t>
            </a:r>
            <a:r>
              <a:rPr lang="ru-RU" sz="1400" dirty="0" err="1" smtClean="0"/>
              <a:t>Москабельмет</a:t>
            </a:r>
            <a:r>
              <a:rPr lang="ru-RU" sz="1400" dirty="0" smtClean="0"/>
              <a:t>», «</a:t>
            </a:r>
            <a:r>
              <a:rPr lang="ru-RU" sz="1400" dirty="0" err="1" smtClean="0"/>
              <a:t>Севкабель</a:t>
            </a:r>
            <a:r>
              <a:rPr lang="ru-RU" sz="1400" dirty="0" smtClean="0"/>
              <a:t>», </a:t>
            </a:r>
          </a:p>
          <a:p>
            <a:r>
              <a:rPr lang="ru-RU" sz="1400" dirty="0" smtClean="0"/>
              <a:t>«Холдинг Кабельный Альянс», «ТАТКАБЕЛЬ», «Объединенная Энергетическая Компания», «</a:t>
            </a:r>
            <a:r>
              <a:rPr lang="ru-RU" sz="1400" dirty="0" err="1" smtClean="0"/>
              <a:t>Подольсккабель</a:t>
            </a:r>
            <a:r>
              <a:rPr lang="ru-RU" sz="1400" dirty="0" smtClean="0"/>
              <a:t>», «</a:t>
            </a:r>
            <a:r>
              <a:rPr lang="ru-RU" sz="1400" dirty="0" err="1" smtClean="0"/>
              <a:t>Людиновокабель</a:t>
            </a:r>
            <a:r>
              <a:rPr lang="ru-RU" sz="1400" dirty="0" smtClean="0"/>
              <a:t>», «</a:t>
            </a:r>
            <a:r>
              <a:rPr lang="ru-RU" sz="1400" dirty="0" err="1" smtClean="0"/>
              <a:t>У</a:t>
            </a:r>
            <a:r>
              <a:rPr lang="ru-RU" sz="1400" dirty="0" err="1"/>
              <a:t>н</a:t>
            </a:r>
            <a:r>
              <a:rPr lang="ru-RU" sz="1400" dirty="0" err="1" smtClean="0"/>
              <a:t>комтех</a:t>
            </a:r>
            <a:r>
              <a:rPr lang="ru-RU" sz="1400" dirty="0" smtClean="0"/>
              <a:t>», «</a:t>
            </a:r>
            <a:r>
              <a:rPr lang="ru-RU" sz="1400" dirty="0" err="1" smtClean="0"/>
              <a:t>Росскат</a:t>
            </a:r>
            <a:r>
              <a:rPr lang="ru-RU" sz="1400" dirty="0" smtClean="0"/>
              <a:t>» и многие другие.</a:t>
            </a:r>
          </a:p>
          <a:p>
            <a:pPr algn="just"/>
            <a:endParaRPr lang="ru-RU" sz="1400" dirty="0" smtClean="0"/>
          </a:p>
          <a:p>
            <a:pPr algn="just"/>
            <a:r>
              <a:rPr lang="ru-RU" sz="1400" dirty="0" smtClean="0"/>
              <a:t>Результатом их плодотворной работы стали новые деловые контакты, обмен опытом с ведущими специалистами отрасли, новые контракты. </a:t>
            </a:r>
            <a:endParaRPr lang="en-US" sz="1400" dirty="0"/>
          </a:p>
        </p:txBody>
      </p:sp>
      <p:sp>
        <p:nvSpPr>
          <p:cNvPr id="16" name="Прямоугольник 15"/>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latin typeface="Baker Signet BT" pitchFamily="34" charset="0"/>
              </a:rPr>
              <a:t> </a:t>
            </a:r>
            <a:r>
              <a:rPr lang="ru-RU" sz="2200" dirty="0">
                <a:latin typeface="+mj-lt"/>
              </a:rPr>
              <a:t>Участники. </a:t>
            </a:r>
            <a:r>
              <a:rPr lang="ru-RU" sz="2200" dirty="0" smtClean="0">
                <a:latin typeface="+mj-lt"/>
              </a:rPr>
              <a:t>Цифры и факты</a:t>
            </a:r>
            <a:endParaRPr lang="ru-RU" sz="2200" dirty="0">
              <a:latin typeface="+mj-lt"/>
            </a:endParaRPr>
          </a:p>
        </p:txBody>
      </p:sp>
      <p:sp>
        <p:nvSpPr>
          <p:cNvPr id="18" name="Прямоугольник 17"/>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pic>
        <p:nvPicPr>
          <p:cNvPr id="11" name="Рисунок 10" descr="\\itemsk\Events\2015\Cabex\Marketing\Reports, Survey\Экспозиция\5J8A085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6" y="3529127"/>
            <a:ext cx="3821430" cy="2548255"/>
          </a:xfrm>
          <a:prstGeom prst="rect">
            <a:avLst/>
          </a:prstGeom>
          <a:noFill/>
          <a:ln>
            <a:noFill/>
          </a:ln>
        </p:spPr>
      </p:pic>
      <p:pic>
        <p:nvPicPr>
          <p:cNvPr id="14" name="Рисунок 13" descr="\\itemsk\Events\2015\Cabex\Marketing\Reports, Survey\Для буклета\5J8A0353.JPG"/>
          <p:cNvPicPr/>
          <p:nvPr/>
        </p:nvPicPr>
        <p:blipFill rotWithShape="1">
          <a:blip r:embed="rId3" cstate="print">
            <a:extLst>
              <a:ext uri="{28A0092B-C50C-407E-A947-70E740481C1C}">
                <a14:useLocalDpi xmlns:a14="http://schemas.microsoft.com/office/drawing/2010/main" xmlns="" val="0"/>
              </a:ext>
            </a:extLst>
          </a:blip>
          <a:srcRect r="8679"/>
          <a:stretch/>
        </p:blipFill>
        <p:spPr bwMode="auto">
          <a:xfrm>
            <a:off x="-4416" y="484975"/>
            <a:ext cx="3821430" cy="2702560"/>
          </a:xfrm>
          <a:prstGeom prst="rect">
            <a:avLst/>
          </a:prstGeom>
          <a:noFill/>
          <a:ln>
            <a:noFill/>
          </a:ln>
        </p:spPr>
      </p:pic>
    </p:spTree>
    <p:extLst>
      <p:ext uri="{BB962C8B-B14F-4D97-AF65-F5344CB8AC3E}">
        <p14:creationId xmlns:p14="http://schemas.microsoft.com/office/powerpoint/2010/main" xmlns="" val="1763889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8"/>
            <a:ext cx="4914286" cy="5001369"/>
          </a:xfrm>
          <a:prstGeom prst="rect">
            <a:avLst/>
          </a:prstGeom>
          <a:noFill/>
        </p:spPr>
        <p:txBody>
          <a:bodyPr wrap="square" rtlCol="0">
            <a:spAutoFit/>
          </a:bodyPr>
          <a:lstStyle/>
          <a:p>
            <a:pPr algn="just"/>
            <a:r>
              <a:rPr lang="ru-RU" sz="1400" dirty="0" smtClean="0"/>
              <a:t>Деловая </a:t>
            </a:r>
            <a:r>
              <a:rPr lang="ru-RU" sz="1400" dirty="0"/>
              <a:t>активность на </a:t>
            </a:r>
            <a:r>
              <a:rPr lang="en-US" sz="1400" dirty="0" smtClean="0"/>
              <a:t>Cabex </a:t>
            </a:r>
            <a:r>
              <a:rPr lang="ru-RU" sz="1400" dirty="0" smtClean="0"/>
              <a:t>ощущалась </a:t>
            </a:r>
            <a:r>
              <a:rPr lang="ru-RU" sz="1400" dirty="0"/>
              <a:t>все </a:t>
            </a:r>
            <a:r>
              <a:rPr lang="ru-RU" sz="1400" dirty="0" smtClean="0"/>
              <a:t>4 дня ее работы</a:t>
            </a:r>
            <a:r>
              <a:rPr lang="ru-RU" sz="1400" dirty="0"/>
              <a:t>. </a:t>
            </a:r>
            <a:r>
              <a:rPr lang="ru-RU" sz="1400" dirty="0" smtClean="0"/>
              <a:t>Число уникальных посетителей составило </a:t>
            </a:r>
          </a:p>
          <a:p>
            <a:pPr algn="just"/>
            <a:r>
              <a:rPr lang="ru-RU" sz="1400" b="1" dirty="0" smtClean="0">
                <a:solidFill>
                  <a:schemeClr val="tx2">
                    <a:lumMod val="75000"/>
                  </a:schemeClr>
                </a:solidFill>
              </a:rPr>
              <a:t>4 207 человек </a:t>
            </a:r>
            <a:r>
              <a:rPr lang="ru-RU" sz="1400" dirty="0">
                <a:solidFill>
                  <a:schemeClr val="tx2">
                    <a:lumMod val="75000"/>
                  </a:schemeClr>
                </a:solidFill>
              </a:rPr>
              <a:t>из </a:t>
            </a:r>
            <a:r>
              <a:rPr lang="ru-RU" sz="1400" b="1" dirty="0" smtClean="0">
                <a:solidFill>
                  <a:schemeClr val="tx2">
                    <a:lumMod val="75000"/>
                  </a:schemeClr>
                </a:solidFill>
              </a:rPr>
              <a:t>66 </a:t>
            </a:r>
            <a:r>
              <a:rPr lang="ru-RU" sz="1400" b="1" dirty="0">
                <a:solidFill>
                  <a:schemeClr val="tx2">
                    <a:lumMod val="75000"/>
                  </a:schemeClr>
                </a:solidFill>
              </a:rPr>
              <a:t>регионов </a:t>
            </a:r>
            <a:r>
              <a:rPr lang="ru-RU" sz="1400" b="1" dirty="0" smtClean="0">
                <a:solidFill>
                  <a:schemeClr val="tx2">
                    <a:lumMod val="75000"/>
                  </a:schemeClr>
                </a:solidFill>
              </a:rPr>
              <a:t>России </a:t>
            </a:r>
            <a:r>
              <a:rPr lang="ru-RU" sz="1400" dirty="0" smtClean="0">
                <a:solidFill>
                  <a:schemeClr val="tx2">
                    <a:lumMod val="75000"/>
                  </a:schemeClr>
                </a:solidFill>
              </a:rPr>
              <a:t>и</a:t>
            </a:r>
            <a:r>
              <a:rPr lang="ru-RU" sz="1400" b="1" dirty="0" smtClean="0">
                <a:solidFill>
                  <a:schemeClr val="tx2">
                    <a:lumMod val="75000"/>
                  </a:schemeClr>
                </a:solidFill>
              </a:rPr>
              <a:t> 26 стран</a:t>
            </a:r>
            <a:r>
              <a:rPr lang="ru-RU" sz="1400" b="1" dirty="0">
                <a:solidFill>
                  <a:schemeClr val="tx2">
                    <a:lumMod val="75000"/>
                  </a:schemeClr>
                </a:solidFill>
              </a:rPr>
              <a:t>ы</a:t>
            </a:r>
            <a:r>
              <a:rPr lang="ru-RU" sz="1400" b="1" dirty="0" smtClean="0">
                <a:solidFill>
                  <a:schemeClr val="tx2">
                    <a:lumMod val="75000"/>
                  </a:schemeClr>
                </a:solidFill>
              </a:rPr>
              <a:t> мира</a:t>
            </a:r>
            <a:r>
              <a:rPr lang="ru-RU" sz="1400" dirty="0" smtClean="0">
                <a:solidFill>
                  <a:schemeClr val="tx2">
                    <a:lumMod val="75000"/>
                  </a:schemeClr>
                </a:solidFill>
              </a:rPr>
              <a:t>.</a:t>
            </a:r>
          </a:p>
          <a:p>
            <a:pPr indent="288000" algn="just"/>
            <a:endParaRPr lang="ru-RU" sz="1400" dirty="0" smtClean="0"/>
          </a:p>
          <a:p>
            <a:r>
              <a:rPr lang="ru-RU" sz="1400" b="1" dirty="0" smtClean="0">
                <a:solidFill>
                  <a:schemeClr val="tx2">
                    <a:lumMod val="75000"/>
                  </a:schemeClr>
                </a:solidFill>
              </a:rPr>
              <a:t>Основные </a:t>
            </a:r>
            <a:r>
              <a:rPr lang="ru-RU" sz="1400" b="1" dirty="0">
                <a:solidFill>
                  <a:schemeClr val="tx2">
                    <a:lumMod val="75000"/>
                  </a:schemeClr>
                </a:solidFill>
              </a:rPr>
              <a:t>направления деятельности компаний посетителей</a:t>
            </a:r>
            <a:r>
              <a:rPr lang="ru-RU" sz="1400" b="1" dirty="0" smtClean="0">
                <a:solidFill>
                  <a:schemeClr val="tx2">
                    <a:lumMod val="75000"/>
                  </a:schemeClr>
                </a:solidFill>
              </a:rPr>
              <a:t>:</a:t>
            </a:r>
          </a:p>
          <a:p>
            <a:pPr algn="just"/>
            <a:endParaRPr lang="ru-RU" sz="1400" b="1" dirty="0"/>
          </a:p>
          <a:p>
            <a:pPr indent="1620000" algn="just">
              <a:spcAft>
                <a:spcPts val="300"/>
              </a:spcAft>
            </a:pPr>
            <a:r>
              <a:rPr lang="ru-RU" sz="1400" dirty="0" smtClean="0"/>
              <a:t> </a:t>
            </a:r>
            <a:endParaRPr lang="en-US" sz="1400" dirty="0" smtClean="0"/>
          </a:p>
          <a:p>
            <a:pPr indent="1620000" algn="just">
              <a:spcAft>
                <a:spcPts val="300"/>
              </a:spcAft>
            </a:pPr>
            <a:endParaRPr lang="en-US" sz="1400" dirty="0"/>
          </a:p>
          <a:p>
            <a:pPr indent="1620000" algn="just">
              <a:spcAft>
                <a:spcPts val="300"/>
              </a:spcAft>
            </a:pPr>
            <a:endParaRPr lang="en-US" sz="1400" dirty="0" smtClean="0"/>
          </a:p>
          <a:p>
            <a:pPr indent="1620000" algn="just">
              <a:spcAft>
                <a:spcPts val="300"/>
              </a:spcAft>
            </a:pPr>
            <a:endParaRPr lang="en-US" sz="1400" dirty="0"/>
          </a:p>
          <a:p>
            <a:pPr indent="1620000" algn="just">
              <a:spcAft>
                <a:spcPts val="300"/>
              </a:spcAft>
            </a:pPr>
            <a:endParaRPr lang="en-US" sz="1400" dirty="0" smtClean="0"/>
          </a:p>
          <a:p>
            <a:pPr indent="1620000" algn="just">
              <a:spcAft>
                <a:spcPts val="300"/>
              </a:spcAft>
            </a:pPr>
            <a:endParaRPr lang="en-US" sz="1400" dirty="0"/>
          </a:p>
          <a:p>
            <a:pPr indent="1620000" algn="just">
              <a:spcAft>
                <a:spcPts val="300"/>
              </a:spcAft>
            </a:pPr>
            <a:endParaRPr lang="en-US" sz="1400" dirty="0" smtClean="0"/>
          </a:p>
          <a:p>
            <a:pPr indent="1620000" algn="just">
              <a:spcAft>
                <a:spcPts val="300"/>
              </a:spcAft>
            </a:pPr>
            <a:endParaRPr lang="en-US" sz="1400" dirty="0"/>
          </a:p>
          <a:p>
            <a:pPr algn="just"/>
            <a:endParaRPr lang="ru-RU" sz="1400" b="1" dirty="0" smtClean="0">
              <a:solidFill>
                <a:srgbClr val="003366"/>
              </a:solidFill>
            </a:endParaRPr>
          </a:p>
          <a:p>
            <a:pPr algn="just"/>
            <a:r>
              <a:rPr lang="ru-RU" sz="1400" b="1" dirty="0" smtClean="0">
                <a:solidFill>
                  <a:srgbClr val="003366"/>
                </a:solidFill>
              </a:rPr>
              <a:t>Типы компаний:</a:t>
            </a:r>
            <a:endParaRPr lang="en-US" sz="1400" dirty="0"/>
          </a:p>
          <a:p>
            <a:pPr indent="1620000" algn="just">
              <a:spcAft>
                <a:spcPts val="300"/>
              </a:spcAft>
            </a:pPr>
            <a:endParaRPr lang="en-US" sz="1400" dirty="0"/>
          </a:p>
          <a:p>
            <a:pPr indent="1620000" algn="just">
              <a:spcAft>
                <a:spcPts val="300"/>
              </a:spcAft>
            </a:pPr>
            <a:endParaRPr lang="ru-RU" sz="1400" dirty="0" smtClean="0"/>
          </a:p>
          <a:p>
            <a:pPr indent="288000" algn="just"/>
            <a:endParaRPr lang="ru-RU" sz="1400" b="1" dirty="0" smtClean="0">
              <a:solidFill>
                <a:srgbClr val="003366"/>
              </a:solidFill>
            </a:endParaRPr>
          </a:p>
          <a:p>
            <a:pPr marL="285750" indent="-285750" algn="just">
              <a:buFont typeface="Wingdings" panose="05000000000000000000" pitchFamily="2" charset="2"/>
              <a:buChar char="Ø"/>
            </a:pPr>
            <a:endParaRPr lang="ru-RU" sz="1400" b="1" dirty="0" smtClean="0">
              <a:solidFill>
                <a:srgbClr val="003366"/>
              </a:solidFill>
            </a:endParaRPr>
          </a:p>
        </p:txBody>
      </p:sp>
      <p:sp>
        <p:nvSpPr>
          <p:cNvPr id="11" name="Прямоугольник 10"/>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Посетители</a:t>
            </a:r>
            <a:r>
              <a:rPr lang="ru-RU" sz="2200" dirty="0" smtClean="0"/>
              <a:t>. </a:t>
            </a:r>
            <a:r>
              <a:rPr lang="ru-RU" sz="2200" dirty="0"/>
              <a:t>Цифры и факты</a:t>
            </a:r>
            <a:endParaRPr lang="ru-RU" sz="2200" dirty="0">
              <a:latin typeface="+mj-lt"/>
            </a:endParaRPr>
          </a:p>
        </p:txBody>
      </p:sp>
      <p:sp>
        <p:nvSpPr>
          <p:cNvPr id="14" name="Прямоугольник 13"/>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graphicFrame>
        <p:nvGraphicFramePr>
          <p:cNvPr id="18" name="Диаграмма 17"/>
          <p:cNvGraphicFramePr>
            <a:graphicFrameLocks/>
          </p:cNvGraphicFramePr>
          <p:nvPr>
            <p:extLst>
              <p:ext uri="{D42A27DB-BD31-4B8C-83A1-F6EECF244321}">
                <p14:modId xmlns:p14="http://schemas.microsoft.com/office/powerpoint/2010/main" xmlns="" val="4127809028"/>
              </p:ext>
            </p:extLst>
          </p:nvPr>
        </p:nvGraphicFramePr>
        <p:xfrm>
          <a:off x="3923928" y="3356992"/>
          <a:ext cx="4915105" cy="2815208"/>
        </p:xfrm>
        <a:graphic>
          <a:graphicData uri="http://schemas.openxmlformats.org/drawingml/2006/chart">
            <c:chart xmlns:c="http://schemas.openxmlformats.org/drawingml/2006/chart" xmlns:r="http://schemas.openxmlformats.org/officeDocument/2006/relationships" r:id="rId3"/>
          </a:graphicData>
        </a:graphic>
      </p:graphicFrame>
      <p:pic>
        <p:nvPicPr>
          <p:cNvPr id="15" name="Рисунок 14" descr="\\itemsk\Events\2015\Cabex\Marketing\Reports, Survey\Для буклета\5J8A0849.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04000"/>
            <a:ext cx="3779912" cy="2420944"/>
          </a:xfrm>
          <a:prstGeom prst="rect">
            <a:avLst/>
          </a:prstGeom>
          <a:noFill/>
          <a:ln>
            <a:noFill/>
          </a:ln>
        </p:spPr>
      </p:pic>
      <p:pic>
        <p:nvPicPr>
          <p:cNvPr id="17" name="Рисунок 16" descr="\\itemsk\Events\2015\Cabex\Marketing\Reports, Survey\Для буклета\5J8A0723.JPG"/>
          <p:cNvPicPr/>
          <p:nvPr/>
        </p:nvPicPr>
        <p:blipFill rotWithShape="1">
          <a:blip r:embed="rId5" cstate="print">
            <a:extLst>
              <a:ext uri="{28A0092B-C50C-407E-A947-70E740481C1C}">
                <a14:useLocalDpi xmlns:a14="http://schemas.microsoft.com/office/drawing/2010/main" xmlns="" val="0"/>
              </a:ext>
            </a:extLst>
          </a:blip>
          <a:srcRect r="8814"/>
          <a:stretch/>
        </p:blipFill>
        <p:spPr bwMode="auto">
          <a:xfrm>
            <a:off x="0" y="3212976"/>
            <a:ext cx="3779912" cy="2764155"/>
          </a:xfrm>
          <a:prstGeom prst="rect">
            <a:avLst/>
          </a:prstGeom>
          <a:noFill/>
          <a:ln>
            <a:noFill/>
          </a:ln>
        </p:spPr>
      </p:pic>
      <p:graphicFrame>
        <p:nvGraphicFramePr>
          <p:cNvPr id="13" name="Диаграмма 12"/>
          <p:cNvGraphicFramePr>
            <a:graphicFrameLocks/>
          </p:cNvGraphicFramePr>
          <p:nvPr>
            <p:extLst>
              <p:ext uri="{D42A27DB-BD31-4B8C-83A1-F6EECF244321}">
                <p14:modId xmlns:p14="http://schemas.microsoft.com/office/powerpoint/2010/main" xmlns="" val="3279026970"/>
              </p:ext>
            </p:extLst>
          </p:nvPr>
        </p:nvGraphicFramePr>
        <p:xfrm>
          <a:off x="4788024" y="1772816"/>
          <a:ext cx="4104456" cy="25333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413766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7"/>
            <a:ext cx="4914286" cy="5847755"/>
          </a:xfrm>
          <a:prstGeom prst="rect">
            <a:avLst/>
          </a:prstGeom>
          <a:noFill/>
        </p:spPr>
        <p:txBody>
          <a:bodyPr wrap="square" rtlCol="0">
            <a:spAutoFit/>
          </a:bodyPr>
          <a:lstStyle/>
          <a:p>
            <a:r>
              <a:rPr lang="ru-RU" sz="1400" dirty="0"/>
              <a:t>В 2015 году в рамках деловой программы выставки </a:t>
            </a:r>
            <a:r>
              <a:rPr lang="ru-RU" sz="1400" dirty="0" err="1"/>
              <a:t>Cabex</a:t>
            </a:r>
            <a:r>
              <a:rPr lang="ru-RU" sz="1400" dirty="0"/>
              <a:t> состоялись специализированные мероприятия, ориентированные на профессионалов отрасли. </a:t>
            </a:r>
          </a:p>
          <a:p>
            <a:endParaRPr lang="ru-RU" sz="800" dirty="0" smtClean="0"/>
          </a:p>
          <a:p>
            <a:r>
              <a:rPr lang="ru-RU" sz="1400" dirty="0" smtClean="0"/>
              <a:t>Традиционно </a:t>
            </a:r>
            <a:r>
              <a:rPr lang="ru-RU" sz="1400" dirty="0"/>
              <a:t>большой интерес у посетителей вызвали семинар и круглый стол, подготовленные ВНИИКП и Ассоциацией «Электрокабель», по теме </a:t>
            </a:r>
            <a:r>
              <a:rPr lang="ru-RU" sz="1400" b="1" dirty="0">
                <a:solidFill>
                  <a:schemeClr val="tx2"/>
                </a:solidFill>
              </a:rPr>
              <a:t>«Состояние нормативно правовой базы в области технического регулирования и ее влияние на качество и конкурентоспособность отечественной кабельной продукции, а также на защиту прав потребителей»</a:t>
            </a:r>
            <a:r>
              <a:rPr lang="ru-RU" sz="1400" dirty="0"/>
              <a:t>. </a:t>
            </a:r>
          </a:p>
          <a:p>
            <a:endParaRPr lang="ru-RU" sz="800" dirty="0" smtClean="0"/>
          </a:p>
          <a:p>
            <a:r>
              <a:rPr lang="ru-RU" sz="1400" dirty="0" smtClean="0"/>
              <a:t>На заседании </a:t>
            </a:r>
            <a:r>
              <a:rPr lang="ru-RU" sz="1400" dirty="0"/>
              <a:t>экспертной секции </a:t>
            </a:r>
            <a:r>
              <a:rPr lang="ru-RU" sz="1400" b="1" dirty="0">
                <a:solidFill>
                  <a:schemeClr val="tx2"/>
                </a:solidFill>
              </a:rPr>
              <a:t>«Кабельная промышленность</a:t>
            </a:r>
            <a:r>
              <a:rPr lang="ru-RU" sz="1400" b="1" dirty="0" smtClean="0">
                <a:solidFill>
                  <a:schemeClr val="tx2"/>
                </a:solidFill>
              </a:rPr>
              <a:t>» </a:t>
            </a:r>
            <a:r>
              <a:rPr lang="ru-RU" sz="1400" dirty="0" smtClean="0"/>
              <a:t>участники </a:t>
            </a:r>
            <a:r>
              <a:rPr lang="ru-RU" sz="1400" dirty="0"/>
              <a:t>и докладчики обменялись мнениями о перспективах отечественной кабельной промышленности, обнародовали результаты совместной работы с участием Министерства промышленности и торговли Российской Федерации, обсудили меры борьбы с контрафактом. </a:t>
            </a:r>
          </a:p>
          <a:p>
            <a:endParaRPr lang="ru-RU" sz="800" dirty="0" smtClean="0"/>
          </a:p>
          <a:p>
            <a:r>
              <a:rPr lang="ru-RU" sz="1400" dirty="0" smtClean="0"/>
              <a:t>Впервые состоялась </a:t>
            </a:r>
            <a:r>
              <a:rPr lang="ru-RU" sz="1400" dirty="0"/>
              <a:t>тематическая конференция для специалистов-энергетиков </a:t>
            </a:r>
            <a:r>
              <a:rPr lang="ru-RU" sz="1400" b="1" dirty="0">
                <a:solidFill>
                  <a:schemeClr val="tx2"/>
                </a:solidFill>
              </a:rPr>
              <a:t>«Инновационные решения кабельной промышленности для создания эффективных распределительных сетей: от технологий сверхпроводимости до </a:t>
            </a:r>
            <a:r>
              <a:rPr lang="ru-RU" sz="1400" b="1" dirty="0" err="1">
                <a:solidFill>
                  <a:schemeClr val="tx2"/>
                </a:solidFill>
              </a:rPr>
              <a:t>smart</a:t>
            </a:r>
            <a:r>
              <a:rPr lang="ru-RU" sz="1400" b="1" dirty="0">
                <a:solidFill>
                  <a:schemeClr val="tx2"/>
                </a:solidFill>
              </a:rPr>
              <a:t> </a:t>
            </a:r>
            <a:r>
              <a:rPr lang="ru-RU" sz="1400" b="1" dirty="0" err="1">
                <a:solidFill>
                  <a:schemeClr val="tx2"/>
                </a:solidFill>
              </a:rPr>
              <a:t>grid</a:t>
            </a:r>
            <a:r>
              <a:rPr lang="ru-RU" sz="1400" b="1" dirty="0">
                <a:solidFill>
                  <a:schemeClr val="tx2"/>
                </a:solidFill>
              </a:rPr>
              <a:t>»</a:t>
            </a:r>
            <a:r>
              <a:rPr lang="ru-RU" sz="1400" dirty="0"/>
              <a:t>. Организатор мероприятия - журнал "Региональная энергетика и энергосбережение", при поддержке ОАО «РОССЕТИ».</a:t>
            </a:r>
          </a:p>
          <a:p>
            <a:pPr algn="just" defTabSz="0"/>
            <a:endParaRPr lang="ru-RU" sz="1400" dirty="0" smtClean="0"/>
          </a:p>
        </p:txBody>
      </p:sp>
      <p:sp>
        <p:nvSpPr>
          <p:cNvPr id="17" name="Прямоугольник 16"/>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Деловая программа</a:t>
            </a:r>
            <a:endParaRPr lang="ru-RU" sz="2200" dirty="0">
              <a:latin typeface="+mj-lt"/>
            </a:endParaRPr>
          </a:p>
        </p:txBody>
      </p:sp>
      <p:sp>
        <p:nvSpPr>
          <p:cNvPr id="18" name="Прямоугольник 17"/>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smtClean="0">
                <a:latin typeface="+mj-lt"/>
              </a:rPr>
              <a:t>www.cabex.ru</a:t>
            </a:r>
            <a:endParaRPr lang="ru-RU" sz="2200" dirty="0">
              <a:latin typeface="+mj-lt"/>
            </a:endParaRPr>
          </a:p>
        </p:txBody>
      </p:sp>
      <p:pic>
        <p:nvPicPr>
          <p:cNvPr id="13" name="Рисунок 12" descr="\\itemsk\Events\2015\Cabex\Marketing\Reports, Survey\Экспозиция\5J8A0737.JPG"/>
          <p:cNvPicPr/>
          <p:nvPr/>
        </p:nvPicPr>
        <p:blipFill rotWithShape="1">
          <a:blip r:embed="rId2" cstate="print">
            <a:extLst>
              <a:ext uri="{28A0092B-C50C-407E-A947-70E740481C1C}">
                <a14:useLocalDpi xmlns:a14="http://schemas.microsoft.com/office/drawing/2010/main" xmlns="" val="0"/>
              </a:ext>
            </a:extLst>
          </a:blip>
          <a:srcRect l="4168" r="4150" b="361"/>
          <a:stretch/>
        </p:blipFill>
        <p:spPr bwMode="auto">
          <a:xfrm>
            <a:off x="0" y="504000"/>
            <a:ext cx="3800476" cy="2753550"/>
          </a:xfrm>
          <a:prstGeom prst="rect">
            <a:avLst/>
          </a:prstGeom>
          <a:noFill/>
          <a:ln>
            <a:noFill/>
          </a:ln>
        </p:spPr>
      </p:pic>
      <p:pic>
        <p:nvPicPr>
          <p:cNvPr id="15" name="Рисунок 14" descr="\\itemsk\Events\2015\Cabex\Marketing\Reports, Survey\Для буклета\5J8A0730.JPG"/>
          <p:cNvPicPr/>
          <p:nvPr/>
        </p:nvPicPr>
        <p:blipFill rotWithShape="1">
          <a:blip r:embed="rId3" cstate="print">
            <a:extLst>
              <a:ext uri="{28A0092B-C50C-407E-A947-70E740481C1C}">
                <a14:useLocalDpi xmlns:a14="http://schemas.microsoft.com/office/drawing/2010/main" xmlns="" val="0"/>
              </a:ext>
            </a:extLst>
          </a:blip>
          <a:srcRect l="3213" t="5896" r="8115"/>
          <a:stretch/>
        </p:blipFill>
        <p:spPr bwMode="auto">
          <a:xfrm>
            <a:off x="1" y="3505200"/>
            <a:ext cx="3800475" cy="2588096"/>
          </a:xfrm>
          <a:prstGeom prst="rect">
            <a:avLst/>
          </a:prstGeom>
          <a:noFill/>
          <a:ln>
            <a:noFill/>
          </a:ln>
        </p:spPr>
      </p:pic>
    </p:spTree>
    <p:extLst>
      <p:ext uri="{BB962C8B-B14F-4D97-AF65-F5344CB8AC3E}">
        <p14:creationId xmlns:p14="http://schemas.microsoft.com/office/powerpoint/2010/main" xmlns="" val="663385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sz="2500" dirty="0">
              <a:solidFill>
                <a:schemeClr val="tx1"/>
              </a:solidFill>
              <a:latin typeface="Baker Signet BT" pitchFamily="34" charset="0"/>
            </a:endParaRPr>
          </a:p>
        </p:txBody>
      </p:sp>
      <p:sp>
        <p:nvSpPr>
          <p:cNvPr id="12" name="TextBox 11"/>
          <p:cNvSpPr txBox="1"/>
          <p:nvPr/>
        </p:nvSpPr>
        <p:spPr>
          <a:xfrm>
            <a:off x="4122210" y="620688"/>
            <a:ext cx="4914286" cy="5693866"/>
          </a:xfrm>
          <a:prstGeom prst="rect">
            <a:avLst/>
          </a:prstGeom>
          <a:noFill/>
        </p:spPr>
        <p:txBody>
          <a:bodyPr wrap="square" rtlCol="0">
            <a:spAutoFit/>
          </a:bodyPr>
          <a:lstStyle/>
          <a:p>
            <a:r>
              <a:rPr lang="ru-RU" sz="1400" b="1" dirty="0">
                <a:solidFill>
                  <a:schemeClr val="tx2"/>
                </a:solidFill>
              </a:rPr>
              <a:t>Илья Куликов </a:t>
            </a:r>
          </a:p>
          <a:p>
            <a:r>
              <a:rPr lang="ru-RU" sz="1400" dirty="0"/>
              <a:t>Директор по продажам ООО </a:t>
            </a:r>
            <a:r>
              <a:rPr lang="ru-RU" sz="1400" dirty="0" smtClean="0"/>
              <a:t>«Завод </a:t>
            </a:r>
            <a:r>
              <a:rPr lang="ru-RU" sz="1400" dirty="0" err="1" smtClean="0"/>
              <a:t>Москабель</a:t>
            </a:r>
            <a:r>
              <a:rPr lang="ru-RU" sz="1400" dirty="0" smtClean="0"/>
              <a:t>»</a:t>
            </a:r>
          </a:p>
          <a:p>
            <a:endParaRPr lang="ru-RU" sz="1400" dirty="0"/>
          </a:p>
          <a:p>
            <a:r>
              <a:rPr lang="ru-RU" sz="1400" dirty="0"/>
              <a:t>«Наше предприятие одно из старейших, мы постоянные участники выставки, участвуем с самых истоков. Выставка является основным локомотивом отрасли. Не смотря на кризис, наше предприятие мобилизовалось и вышло на рынок в этом году с рядом новых продуктов</a:t>
            </a:r>
            <a:r>
              <a:rPr lang="ru-RU" sz="1400" dirty="0" smtClean="0"/>
              <a:t>»</a:t>
            </a:r>
          </a:p>
          <a:p>
            <a:endParaRPr lang="ru-RU" sz="1400" dirty="0"/>
          </a:p>
          <a:p>
            <a:endParaRPr lang="ru-RU" sz="1400" dirty="0" smtClean="0"/>
          </a:p>
          <a:p>
            <a:endParaRPr lang="ru-RU" sz="1400" dirty="0"/>
          </a:p>
          <a:p>
            <a:pPr fontAlgn="t"/>
            <a:r>
              <a:rPr lang="ru-RU" sz="1400" b="1" dirty="0" err="1">
                <a:solidFill>
                  <a:schemeClr val="tx2"/>
                </a:solidFill>
              </a:rPr>
              <a:t>Нияз</a:t>
            </a:r>
            <a:r>
              <a:rPr lang="ru-RU" sz="1400" b="1" dirty="0">
                <a:solidFill>
                  <a:schemeClr val="tx2"/>
                </a:solidFill>
              </a:rPr>
              <a:t> </a:t>
            </a:r>
            <a:r>
              <a:rPr lang="ru-RU" sz="1400" b="1" dirty="0" err="1">
                <a:solidFill>
                  <a:schemeClr val="tx2"/>
                </a:solidFill>
              </a:rPr>
              <a:t>Галимуллин</a:t>
            </a:r>
            <a:r>
              <a:rPr lang="ru-RU" sz="1400" b="1" dirty="0">
                <a:solidFill>
                  <a:schemeClr val="tx2"/>
                </a:solidFill>
              </a:rPr>
              <a:t> </a:t>
            </a:r>
          </a:p>
          <a:p>
            <a:pPr fontAlgn="t"/>
            <a:r>
              <a:rPr lang="ru-RU" sz="1400" dirty="0"/>
              <a:t>Директор по продажам завода </a:t>
            </a:r>
            <a:endParaRPr lang="ru-RU" sz="1400" b="1" dirty="0"/>
          </a:p>
          <a:p>
            <a:pPr fontAlgn="t"/>
            <a:r>
              <a:rPr lang="ru-RU" sz="1400" dirty="0"/>
              <a:t>ООО «</a:t>
            </a:r>
            <a:r>
              <a:rPr lang="ru-RU" sz="1400" dirty="0" err="1"/>
              <a:t>Таткабель</a:t>
            </a:r>
            <a:r>
              <a:rPr lang="ru-RU" sz="1400" dirty="0"/>
              <a:t>»</a:t>
            </a:r>
            <a:endParaRPr lang="ru-RU" sz="1400" b="1" dirty="0"/>
          </a:p>
          <a:p>
            <a:pPr fontAlgn="t"/>
            <a:r>
              <a:rPr lang="ru-RU" sz="1400" dirty="0"/>
              <a:t> </a:t>
            </a:r>
            <a:endParaRPr lang="ru-RU" sz="1400" b="1" dirty="0"/>
          </a:p>
          <a:p>
            <a:r>
              <a:rPr lang="ru-RU" sz="1400" dirty="0"/>
              <a:t>«Завод </a:t>
            </a:r>
            <a:r>
              <a:rPr lang="ru-RU" sz="1400" dirty="0" err="1"/>
              <a:t>Таткабель</a:t>
            </a:r>
            <a:r>
              <a:rPr lang="ru-RU" sz="1400" dirty="0"/>
              <a:t> существует с 2010года. Сейчас мы имеем 70 объектов для поставки кабеля и кабельной арматуры. Мы стремимся к тому, чтобы заказчик имел единого поставщика, который будет нести ответственность на всю кабельную систему. Выставка имеет для нас огромное значение, это актуальная площадка, которая предоставляет возможность общения между поставщиками, подрядчиками, производителями, очень важно сохранять эту традицию»</a:t>
            </a:r>
          </a:p>
          <a:p>
            <a:endParaRPr lang="ru-RU" sz="1400" dirty="0"/>
          </a:p>
          <a:p>
            <a:endParaRPr lang="ru-RU" sz="1400" b="1" dirty="0"/>
          </a:p>
          <a:p>
            <a:pPr algn="just"/>
            <a:endParaRPr lang="ru-RU" sz="1400" dirty="0">
              <a:latin typeface="Baker Signet BT" pitchFamily="34" charset="0"/>
            </a:endParaRPr>
          </a:p>
        </p:txBody>
      </p:sp>
      <p:sp>
        <p:nvSpPr>
          <p:cNvPr id="16" name="Прямоугольник 15"/>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Отзывы участников</a:t>
            </a:r>
            <a:endParaRPr lang="ru-RU" sz="2200" dirty="0">
              <a:latin typeface="+mj-lt"/>
            </a:endParaRPr>
          </a:p>
        </p:txBody>
      </p:sp>
      <p:sp>
        <p:nvSpPr>
          <p:cNvPr id="18" name="Прямоугольник 17"/>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en-US" sz="2200" dirty="0"/>
              <a:t>www.cabex.ru</a:t>
            </a:r>
            <a:endParaRPr lang="ru-RU" sz="2200" dirty="0"/>
          </a:p>
        </p:txBody>
      </p:sp>
      <p:pic>
        <p:nvPicPr>
          <p:cNvPr id="10" name="Рисунок 9"/>
          <p:cNvPicPr/>
          <p:nvPr/>
        </p:nvPicPr>
        <p:blipFill rotWithShape="1">
          <a:blip r:embed="rId2" cstate="print"/>
          <a:srcRect l="8831" t="11905" r="42686" b="53679"/>
          <a:stretch/>
        </p:blipFill>
        <p:spPr bwMode="auto">
          <a:xfrm>
            <a:off x="0" y="609963"/>
            <a:ext cx="3851920" cy="2204920"/>
          </a:xfrm>
          <a:prstGeom prst="rect">
            <a:avLst/>
          </a:prstGeom>
          <a:ln>
            <a:noFill/>
          </a:ln>
          <a:extLst>
            <a:ext uri="{53640926-AAD7-44D8-BBD7-CCE9431645EC}">
              <a14:shadowObscured xmlns:a14="http://schemas.microsoft.com/office/drawing/2010/main" xmlns=""/>
            </a:ext>
          </a:extLst>
        </p:spPr>
      </p:pic>
      <p:pic>
        <p:nvPicPr>
          <p:cNvPr id="13" name="Рисунок 12"/>
          <p:cNvPicPr/>
          <p:nvPr/>
        </p:nvPicPr>
        <p:blipFill rotWithShape="1">
          <a:blip r:embed="rId3" cstate="print">
            <a:extLst>
              <a:ext uri="{28A0092B-C50C-407E-A947-70E740481C1C}">
                <a14:useLocalDpi xmlns:a14="http://schemas.microsoft.com/office/drawing/2010/main" xmlns="" val="0"/>
              </a:ext>
            </a:extLst>
          </a:blip>
          <a:srcRect l="7965" t="11689" r="42291" b="53646"/>
          <a:stretch/>
        </p:blipFill>
        <p:spPr bwMode="auto">
          <a:xfrm>
            <a:off x="0" y="3140968"/>
            <a:ext cx="3851920" cy="23042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6509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2034000"/>
            <a:ext cx="4068000" cy="48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9" name="Прямоугольник 8"/>
          <p:cNvSpPr/>
          <p:nvPr/>
        </p:nvSpPr>
        <p:spPr>
          <a:xfrm>
            <a:off x="0" y="0"/>
            <a:ext cx="4068000" cy="198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500" dirty="0">
              <a:latin typeface="Baker Signet BT" pitchFamily="34" charset="0"/>
            </a:endParaRPr>
          </a:p>
        </p:txBody>
      </p:sp>
      <p:sp>
        <p:nvSpPr>
          <p:cNvPr id="12" name="TextBox 11"/>
          <p:cNvSpPr txBox="1"/>
          <p:nvPr/>
        </p:nvSpPr>
        <p:spPr>
          <a:xfrm>
            <a:off x="4122210" y="620688"/>
            <a:ext cx="4914286" cy="5262979"/>
          </a:xfrm>
          <a:prstGeom prst="rect">
            <a:avLst/>
          </a:prstGeom>
          <a:noFill/>
        </p:spPr>
        <p:txBody>
          <a:bodyPr wrap="square" rtlCol="0">
            <a:spAutoFit/>
          </a:bodyPr>
          <a:lstStyle/>
          <a:p>
            <a:r>
              <a:rPr lang="ru-RU" sz="1400" b="1" dirty="0">
                <a:solidFill>
                  <a:schemeClr val="tx2"/>
                </a:solidFill>
              </a:rPr>
              <a:t>Альберт </a:t>
            </a:r>
            <a:r>
              <a:rPr lang="ru-RU" sz="1400" b="1" dirty="0" err="1">
                <a:solidFill>
                  <a:schemeClr val="tx2"/>
                </a:solidFill>
              </a:rPr>
              <a:t>Шагабутдинов</a:t>
            </a:r>
            <a:r>
              <a:rPr lang="ru-RU" sz="1400" b="1" dirty="0">
                <a:solidFill>
                  <a:schemeClr val="tx2"/>
                </a:solidFill>
              </a:rPr>
              <a:t> </a:t>
            </a:r>
            <a:endParaRPr lang="ru-RU" sz="1400" dirty="0">
              <a:solidFill>
                <a:schemeClr val="tx2"/>
              </a:solidFill>
            </a:endParaRPr>
          </a:p>
          <a:p>
            <a:r>
              <a:rPr lang="ru-RU" sz="1400" dirty="0" smtClean="0"/>
              <a:t>Заместитель директора </a:t>
            </a:r>
            <a:r>
              <a:rPr lang="ru-RU" sz="1400" dirty="0"/>
              <a:t>по коммерческим вопросам компании "</a:t>
            </a:r>
            <a:r>
              <a:rPr lang="ru-RU" sz="1400" dirty="0" smtClean="0"/>
              <a:t>LEKRON"</a:t>
            </a:r>
          </a:p>
          <a:p>
            <a:endParaRPr lang="ru-RU" sz="1400" dirty="0"/>
          </a:p>
          <a:p>
            <a:r>
              <a:rPr lang="ru-RU" sz="1400" dirty="0"/>
              <a:t>«Мы в основном конкурируем с иностранными компаниями, занимаемся полностью </a:t>
            </a:r>
            <a:r>
              <a:rPr lang="ru-RU" sz="1400" dirty="0" err="1"/>
              <a:t>импортозамещением</a:t>
            </a:r>
            <a:r>
              <a:rPr lang="ru-RU" sz="1400" dirty="0"/>
              <a:t>. Предприятие на рынке недавно, но амбиции у нас очень сильные.  Я первый раз на выставке </a:t>
            </a:r>
            <a:r>
              <a:rPr lang="en-US" sz="1400" dirty="0" err="1"/>
              <a:t>Cabex</a:t>
            </a:r>
            <a:r>
              <a:rPr lang="ru-RU" sz="1400" dirty="0"/>
              <a:t>, впечатление хорошее, сегодня только первый день выставки, часть переговоров мы уже провели, и два-три контракта уже готовы для работы»</a:t>
            </a:r>
          </a:p>
          <a:p>
            <a:endParaRPr lang="en-US" sz="1400" b="1" dirty="0" smtClean="0"/>
          </a:p>
          <a:p>
            <a:endParaRPr lang="en-US" sz="1400" b="1" dirty="0"/>
          </a:p>
          <a:p>
            <a:r>
              <a:rPr lang="ru-RU" sz="1400" b="1" dirty="0">
                <a:solidFill>
                  <a:schemeClr val="tx2"/>
                </a:solidFill>
              </a:rPr>
              <a:t>Алексей </a:t>
            </a:r>
            <a:r>
              <a:rPr lang="ru-RU" sz="1400" b="1" dirty="0" err="1">
                <a:solidFill>
                  <a:schemeClr val="tx2"/>
                </a:solidFill>
              </a:rPr>
              <a:t>Саушкин</a:t>
            </a:r>
            <a:r>
              <a:rPr lang="ru-RU" sz="1400" b="1" dirty="0">
                <a:solidFill>
                  <a:schemeClr val="tx2"/>
                </a:solidFill>
              </a:rPr>
              <a:t> </a:t>
            </a:r>
            <a:endParaRPr lang="ru-RU" sz="1400" dirty="0">
              <a:solidFill>
                <a:schemeClr val="tx2"/>
              </a:solidFill>
            </a:endParaRPr>
          </a:p>
          <a:p>
            <a:r>
              <a:rPr lang="ru-RU" sz="1400" dirty="0" err="1"/>
              <a:t>Зам.директора</a:t>
            </a:r>
            <a:r>
              <a:rPr lang="ru-RU" sz="1400" dirty="0"/>
              <a:t> по развитию ООО "</a:t>
            </a:r>
            <a:r>
              <a:rPr lang="ru-RU" sz="1400" dirty="0" err="1" smtClean="0"/>
              <a:t>Томскабель</a:t>
            </a:r>
            <a:r>
              <a:rPr lang="ru-RU" sz="1400" dirty="0" smtClean="0"/>
              <a:t>“</a:t>
            </a:r>
            <a:endParaRPr lang="en-US" sz="1400" dirty="0" smtClean="0"/>
          </a:p>
          <a:p>
            <a:endParaRPr lang="ru-RU" sz="1400" dirty="0"/>
          </a:p>
          <a:p>
            <a:r>
              <a:rPr lang="ru-RU" sz="1400" dirty="0"/>
              <a:t>«На сегодняшний день наша компания входит в десятку передовых кабельных компаний в России. Мы каждый год участвуем, для нас это очень полезная выставка, много новых контактов, обмен опытом с другими предприятиями, поэтому мы выставляемся каждый год, не пропускаем»</a:t>
            </a:r>
          </a:p>
          <a:p>
            <a:endParaRPr lang="ru-RU" sz="1400" b="1" dirty="0" smtClean="0"/>
          </a:p>
          <a:p>
            <a:endParaRPr lang="en-US" sz="1400" b="1" dirty="0" smtClean="0"/>
          </a:p>
          <a:p>
            <a:endParaRPr lang="en-US" sz="1400" b="1" dirty="0"/>
          </a:p>
          <a:p>
            <a:endParaRPr lang="ru-RU" sz="1400" b="1" dirty="0" smtClean="0"/>
          </a:p>
        </p:txBody>
      </p:sp>
      <p:sp>
        <p:nvSpPr>
          <p:cNvPr id="16" name="Прямоугольник 15"/>
          <p:cNvSpPr/>
          <p:nvPr/>
        </p:nvSpPr>
        <p:spPr>
          <a:xfrm>
            <a:off x="4122210" y="0"/>
            <a:ext cx="5021790" cy="5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smtClean="0">
                <a:latin typeface="Baker Signet BT" pitchFamily="34" charset="0"/>
              </a:rPr>
              <a:t> </a:t>
            </a:r>
            <a:r>
              <a:rPr lang="ru-RU" sz="2200" dirty="0" smtClean="0">
                <a:latin typeface="+mj-lt"/>
              </a:rPr>
              <a:t>Отзывы участников</a:t>
            </a:r>
            <a:endParaRPr lang="ru-RU" sz="2200" dirty="0">
              <a:latin typeface="+mj-lt"/>
            </a:endParaRPr>
          </a:p>
        </p:txBody>
      </p:sp>
      <p:sp>
        <p:nvSpPr>
          <p:cNvPr id="18" name="Прямоугольник 17"/>
          <p:cNvSpPr/>
          <p:nvPr/>
        </p:nvSpPr>
        <p:spPr>
          <a:xfrm>
            <a:off x="4122210" y="6354000"/>
            <a:ext cx="5021790" cy="5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t> www.cabex.ru</a:t>
            </a:r>
            <a:endParaRPr lang="ru-RU" sz="2200" dirty="0"/>
          </a:p>
        </p:txBody>
      </p:sp>
      <p:pic>
        <p:nvPicPr>
          <p:cNvPr id="11" name="Рисунок 10"/>
          <p:cNvPicPr/>
          <p:nvPr/>
        </p:nvPicPr>
        <p:blipFill rotWithShape="1">
          <a:blip r:embed="rId2" cstate="print"/>
          <a:srcRect l="7619" t="11905" r="42685" b="54112"/>
          <a:stretch/>
        </p:blipFill>
        <p:spPr bwMode="auto">
          <a:xfrm>
            <a:off x="-1091" y="692696"/>
            <a:ext cx="3853012" cy="2304256"/>
          </a:xfrm>
          <a:prstGeom prst="rect">
            <a:avLst/>
          </a:prstGeom>
          <a:ln>
            <a:noFill/>
          </a:ln>
          <a:extLst>
            <a:ext uri="{53640926-AAD7-44D8-BBD7-CCE9431645EC}">
              <a14:shadowObscured xmlns:a14="http://schemas.microsoft.com/office/drawing/2010/main" xmlns=""/>
            </a:ext>
          </a:extLst>
        </p:spPr>
      </p:pic>
      <p:pic>
        <p:nvPicPr>
          <p:cNvPr id="10" name="Рисунок 9"/>
          <p:cNvPicPr/>
          <p:nvPr/>
        </p:nvPicPr>
        <p:blipFill rotWithShape="1">
          <a:blip r:embed="rId3" cstate="print">
            <a:extLst>
              <a:ext uri="{28A0092B-C50C-407E-A947-70E740481C1C}">
                <a14:useLocalDpi xmlns:a14="http://schemas.microsoft.com/office/drawing/2010/main" xmlns="" val="0"/>
              </a:ext>
            </a:extLst>
          </a:blip>
          <a:srcRect l="8139" t="11905" r="42464" b="53679"/>
          <a:stretch/>
        </p:blipFill>
        <p:spPr bwMode="auto">
          <a:xfrm>
            <a:off x="1" y="3284984"/>
            <a:ext cx="3851920" cy="208823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660432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25832</TotalTime>
  <Words>845</Words>
  <Application>Microsoft Office PowerPoint</Application>
  <PresentationFormat>Экран (4:3)</PresentationFormat>
  <Paragraphs>175</Paragraphs>
  <Slides>13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Nelya Karamzina</dc:creator>
  <cp:lastModifiedBy>Светлана Ускова</cp:lastModifiedBy>
  <cp:revision>236</cp:revision>
  <cp:lastPrinted>2014-04-25T13:08:19Z</cp:lastPrinted>
  <dcterms:created xsi:type="dcterms:W3CDTF">2013-11-14T06:55:23Z</dcterms:created>
  <dcterms:modified xsi:type="dcterms:W3CDTF">2015-04-14T12:38:37Z</dcterms:modified>
</cp:coreProperties>
</file>